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327" r:id="rId3"/>
    <p:sldId id="296" r:id="rId4"/>
    <p:sldId id="297" r:id="rId5"/>
    <p:sldId id="315" r:id="rId6"/>
    <p:sldId id="314" r:id="rId7"/>
    <p:sldId id="298" r:id="rId8"/>
    <p:sldId id="299" r:id="rId9"/>
    <p:sldId id="300" r:id="rId10"/>
    <p:sldId id="301" r:id="rId11"/>
    <p:sldId id="258" r:id="rId12"/>
    <p:sldId id="306" r:id="rId13"/>
    <p:sldId id="304" r:id="rId14"/>
    <p:sldId id="309" r:id="rId15"/>
    <p:sldId id="310" r:id="rId16"/>
    <p:sldId id="311" r:id="rId17"/>
    <p:sldId id="323" r:id="rId18"/>
    <p:sldId id="322" r:id="rId19"/>
    <p:sldId id="324" r:id="rId20"/>
    <p:sldId id="325" r:id="rId21"/>
    <p:sldId id="326" r:id="rId22"/>
    <p:sldId id="316" r:id="rId23"/>
    <p:sldId id="302" r:id="rId24"/>
    <p:sldId id="303" r:id="rId25"/>
    <p:sldId id="317" r:id="rId26"/>
    <p:sldId id="305" r:id="rId27"/>
    <p:sldId id="307" r:id="rId28"/>
    <p:sldId id="308" r:id="rId29"/>
    <p:sldId id="319" r:id="rId30"/>
    <p:sldId id="320" r:id="rId31"/>
    <p:sldId id="321" r:id="rId32"/>
    <p:sldId id="330" r:id="rId33"/>
    <p:sldId id="331" r:id="rId34"/>
    <p:sldId id="328" r:id="rId35"/>
    <p:sldId id="332" r:id="rId36"/>
    <p:sldId id="262" r:id="rId37"/>
  </p:sldIdLst>
  <p:sldSz cx="9144000" cy="5143500" type="screen16x9"/>
  <p:notesSz cx="6858000" cy="9144000"/>
  <p:embeddedFontLst>
    <p:embeddedFont>
      <p:font typeface="Barlow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C3FF99"/>
    <a:srgbClr val="FCFCFC"/>
    <a:srgbClr val="E0D98C"/>
    <a:srgbClr val="F7A76C"/>
    <a:srgbClr val="F7376C"/>
    <a:srgbClr val="EC7272"/>
    <a:srgbClr val="434343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8E7EF0-30BA-47A9-9E73-536E6FB35545}">
  <a:tblStyle styleId="{918E7EF0-30BA-47A9-9E73-536E6FB355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AFD12A-2A65-4255-B111-476A2ECDBF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371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24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038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04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371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27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454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d3cc1285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bd3cc1285d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79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67382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3309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378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77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16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006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13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d3cc128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d3cc128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089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07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d3cc128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d3cc128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268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88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d3cc1285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d3cc1285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435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d3cc1285d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d3cc1285d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923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839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387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08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THỰC HÀNH LÀM VIỆC NHÓM.</a:t>
            </a:r>
            <a:endParaRPr dirty="0"/>
          </a:p>
        </p:txBody>
      </p:sp>
      <p:sp>
        <p:nvSpPr>
          <p:cNvPr id="2" name="Google Shape;412;p39">
            <a:extLst>
              <a:ext uri="{FF2B5EF4-FFF2-40B4-BE49-F238E27FC236}">
                <a16:creationId xmlns:a16="http://schemas.microsoft.com/office/drawing/2014/main" id="{75D841A0-4EB2-A127-699C-263AB45A9D74}"/>
              </a:ext>
            </a:extLst>
          </p:cNvPr>
          <p:cNvSpPr txBox="1">
            <a:spLocks/>
          </p:cNvSpPr>
          <p:nvPr/>
        </p:nvSpPr>
        <p:spPr>
          <a:xfrm>
            <a:off x="6175015" y="3230268"/>
            <a:ext cx="2606001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solidFill>
                  <a:schemeClr val="bg1"/>
                </a:solidFill>
              </a:rPr>
              <a:t>GVHD: TS. </a:t>
            </a:r>
            <a:r>
              <a:rPr lang="en-AU" dirty="0" err="1">
                <a:solidFill>
                  <a:schemeClr val="bg1"/>
                </a:solidFill>
              </a:rPr>
              <a:t>Hồ</a:t>
            </a:r>
            <a:r>
              <a:rPr lang="en-AU" dirty="0">
                <a:solidFill>
                  <a:schemeClr val="bg1"/>
                </a:solidFill>
              </a:rPr>
              <a:t> Văn </a:t>
            </a:r>
            <a:r>
              <a:rPr lang="en-AU" dirty="0" err="1">
                <a:solidFill>
                  <a:schemeClr val="bg1"/>
                </a:solidFill>
              </a:rPr>
              <a:t>Lâm</a:t>
            </a:r>
            <a:r>
              <a:rPr lang="en-AU" dirty="0">
                <a:solidFill>
                  <a:schemeClr val="bg1"/>
                </a:solidFill>
              </a:rPr>
              <a:t>.</a:t>
            </a:r>
          </a:p>
          <a:p>
            <a:r>
              <a:rPr lang="en-AU" dirty="0" err="1">
                <a:solidFill>
                  <a:schemeClr val="bg1"/>
                </a:solidFill>
              </a:rPr>
              <a:t>Nhóm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trình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bày</a:t>
            </a:r>
            <a:r>
              <a:rPr lang="en-AU" dirty="0">
                <a:solidFill>
                  <a:schemeClr val="bg1"/>
                </a:solidFill>
              </a:rPr>
              <a:t>: Game of Bug.</a:t>
            </a:r>
            <a:endParaRPr lang="vi-V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Kết quả làm việc: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/>
              <a:t>Sản</a:t>
            </a:r>
            <a:r>
              <a:rPr lang="en-AU" dirty="0"/>
              <a:t> </a:t>
            </a:r>
            <a:r>
              <a:rPr lang="en-AU" dirty="0" err="1"/>
              <a:t>phẩm</a:t>
            </a:r>
            <a:r>
              <a:rPr lang="en-AU" dirty="0"/>
              <a:t> </a:t>
            </a:r>
            <a:r>
              <a:rPr lang="en-AU" dirty="0" err="1"/>
              <a:t>mà</a:t>
            </a:r>
            <a:r>
              <a:rPr lang="en-AU" dirty="0"/>
              <a:t> </a:t>
            </a:r>
            <a:r>
              <a:rPr lang="en-AU" dirty="0" err="1"/>
              <a:t>nhóm</a:t>
            </a:r>
            <a:r>
              <a:rPr lang="en-AU" dirty="0"/>
              <a:t> </a:t>
            </a:r>
            <a:r>
              <a:rPr lang="en-AU" dirty="0" err="1"/>
              <a:t>đã</a:t>
            </a:r>
            <a:r>
              <a:rPr lang="en-AU" dirty="0"/>
              <a:t> </a:t>
            </a:r>
            <a:r>
              <a:rPr lang="en-AU" dirty="0" err="1"/>
              <a:t>hoàn</a:t>
            </a:r>
            <a:r>
              <a:rPr lang="en-AU" dirty="0"/>
              <a:t> </a:t>
            </a:r>
            <a:r>
              <a:rPr lang="en-AU" dirty="0" err="1"/>
              <a:t>thành</a:t>
            </a:r>
            <a:r>
              <a:rPr lang="en-AU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356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B300DD-2C94-D4C7-DF63-FEDD45161A9C}"/>
              </a:ext>
            </a:extLst>
          </p:cNvPr>
          <p:cNvSpPr/>
          <p:nvPr/>
        </p:nvSpPr>
        <p:spPr>
          <a:xfrm>
            <a:off x="-31323" y="1"/>
            <a:ext cx="3940991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4C18A-0BD4-4B46-75B8-6679C7B0C80C}"/>
              </a:ext>
            </a:extLst>
          </p:cNvPr>
          <p:cNvSpPr txBox="1"/>
          <p:nvPr/>
        </p:nvSpPr>
        <p:spPr>
          <a:xfrm>
            <a:off x="2341002" y="2417432"/>
            <a:ext cx="4682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748F0-50B7-1971-E8EE-1F1FE17DD5FF}"/>
              </a:ext>
            </a:extLst>
          </p:cNvPr>
          <p:cNvSpPr txBox="1"/>
          <p:nvPr/>
        </p:nvSpPr>
        <p:spPr>
          <a:xfrm>
            <a:off x="2341002" y="2417432"/>
            <a:ext cx="4682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  <p:sp>
        <p:nvSpPr>
          <p:cNvPr id="8" name="Google Shape;129;p19">
            <a:extLst>
              <a:ext uri="{FF2B5EF4-FFF2-40B4-BE49-F238E27FC236}">
                <a16:creationId xmlns:a16="http://schemas.microsoft.com/office/drawing/2014/main" id="{E42530BD-8C50-110A-9351-1932F306C903}"/>
              </a:ext>
            </a:extLst>
          </p:cNvPr>
          <p:cNvSpPr txBox="1">
            <a:spLocks/>
          </p:cNvSpPr>
          <p:nvPr/>
        </p:nvSpPr>
        <p:spPr>
          <a:xfrm>
            <a:off x="1455412" y="345361"/>
            <a:ext cx="7085700" cy="67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0">
              <a:spcBef>
                <a:spcPts val="600"/>
              </a:spcBef>
              <a:buSzPts val="2600"/>
            </a:pPr>
            <a:endParaRPr lang="en-AU" dirty="0"/>
          </a:p>
          <a:p>
            <a:pPr marL="63500">
              <a:spcBef>
                <a:spcPts val="600"/>
              </a:spcBef>
              <a:buSzPts val="2600"/>
            </a:pPr>
            <a:endParaRPr lang="en-AU" dirty="0"/>
          </a:p>
          <a:p>
            <a:pPr marL="406400" indent="-342900">
              <a:spcBef>
                <a:spcPts val="600"/>
              </a:spcBef>
              <a:buSzPts val="2600"/>
              <a:buFontTx/>
              <a:buChar char="-"/>
            </a:pPr>
            <a:endParaRPr lang="en-AU" dirty="0"/>
          </a:p>
        </p:txBody>
      </p:sp>
      <p:sp>
        <p:nvSpPr>
          <p:cNvPr id="9" name="Google Shape;129;p19">
            <a:extLst>
              <a:ext uri="{FF2B5EF4-FFF2-40B4-BE49-F238E27FC236}">
                <a16:creationId xmlns:a16="http://schemas.microsoft.com/office/drawing/2014/main" id="{BB256740-07A6-D7CC-9B49-44A1CA9657C8}"/>
              </a:ext>
            </a:extLst>
          </p:cNvPr>
          <p:cNvSpPr txBox="1">
            <a:spLocks/>
          </p:cNvSpPr>
          <p:nvPr/>
        </p:nvSpPr>
        <p:spPr>
          <a:xfrm>
            <a:off x="1434786" y="102094"/>
            <a:ext cx="1695633" cy="58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0">
              <a:spcBef>
                <a:spcPts val="600"/>
              </a:spcBef>
              <a:buSzPts val="2600"/>
            </a:pPr>
            <a:endParaRPr lang="en-AU" dirty="0"/>
          </a:p>
        </p:txBody>
      </p:sp>
      <p:sp>
        <p:nvSpPr>
          <p:cNvPr id="10" name="Google Shape;386;p36">
            <a:extLst>
              <a:ext uri="{FF2B5EF4-FFF2-40B4-BE49-F238E27FC236}">
                <a16:creationId xmlns:a16="http://schemas.microsoft.com/office/drawing/2014/main" id="{E153629B-2CDB-AD4C-5DAF-7C46B0721B60}"/>
              </a:ext>
            </a:extLst>
          </p:cNvPr>
          <p:cNvSpPr txBox="1">
            <a:spLocks/>
          </p:cNvSpPr>
          <p:nvPr/>
        </p:nvSpPr>
        <p:spPr>
          <a:xfrm>
            <a:off x="4139670" y="757532"/>
            <a:ext cx="2983026" cy="164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AU" sz="3200" dirty="0">
                <a:solidFill>
                  <a:schemeClr val="accent1"/>
                </a:solidFill>
              </a:rPr>
              <a:t>Xin </a:t>
            </a:r>
            <a:r>
              <a:rPr lang="en-AU" sz="3200" dirty="0" err="1">
                <a:solidFill>
                  <a:schemeClr val="accent1"/>
                </a:solidFill>
              </a:rPr>
              <a:t>chào</a:t>
            </a:r>
            <a:r>
              <a:rPr lang="en-AU" sz="3200" dirty="0">
                <a:solidFill>
                  <a:schemeClr val="accent1"/>
                </a:solidFill>
              </a:rPr>
              <a:t>! </a:t>
            </a:r>
            <a:r>
              <a:rPr lang="en-AU" sz="3200" dirty="0" err="1">
                <a:solidFill>
                  <a:schemeClr val="accent1"/>
                </a:solidFill>
              </a:rPr>
              <a:t>Tôi</a:t>
            </a:r>
            <a:r>
              <a:rPr lang="en-AU" sz="3200" dirty="0">
                <a:solidFill>
                  <a:schemeClr val="accent1"/>
                </a:solidFill>
              </a:rPr>
              <a:t> </a:t>
            </a:r>
            <a:r>
              <a:rPr lang="en-AU" sz="3200" dirty="0" err="1">
                <a:solidFill>
                  <a:schemeClr val="accent1"/>
                </a:solidFill>
              </a:rPr>
              <a:t>là</a:t>
            </a:r>
            <a:r>
              <a:rPr lang="en-AU" sz="3200" dirty="0">
                <a:solidFill>
                  <a:schemeClr val="accent1"/>
                </a:solidFill>
              </a:rPr>
              <a:t> </a:t>
            </a:r>
            <a:r>
              <a:rPr lang="en-AU" sz="3200" dirty="0" err="1">
                <a:solidFill>
                  <a:schemeClr val="accent1"/>
                </a:solidFill>
              </a:rPr>
              <a:t>Hồ</a:t>
            </a:r>
            <a:r>
              <a:rPr lang="en-AU" sz="3200" dirty="0">
                <a:solidFill>
                  <a:schemeClr val="accent1"/>
                </a:solidFill>
              </a:rPr>
              <a:t> Quang </a:t>
            </a:r>
            <a:r>
              <a:rPr lang="en-AU" sz="3200" dirty="0" err="1">
                <a:solidFill>
                  <a:schemeClr val="accent1"/>
                </a:solidFill>
              </a:rPr>
              <a:t>Đạt</a:t>
            </a:r>
            <a:r>
              <a:rPr lang="en-AU" sz="32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29102E-AD54-C3BA-6BF3-9B55B7A489CF}"/>
              </a:ext>
            </a:extLst>
          </p:cNvPr>
          <p:cNvSpPr txBox="1"/>
          <p:nvPr/>
        </p:nvSpPr>
        <p:spPr>
          <a:xfrm>
            <a:off x="4078467" y="2389526"/>
            <a:ext cx="3370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lvl="0" algn="l" rtl="0">
              <a:spcBef>
                <a:spcPts val="600"/>
              </a:spcBef>
              <a:spcAft>
                <a:spcPts val="0"/>
              </a:spcAft>
              <a:buSzPts val="2600"/>
            </a:pPr>
            <a:r>
              <a:rPr lang="en-AU" dirty="0" err="1"/>
              <a:t>Nhiệm</a:t>
            </a:r>
            <a:r>
              <a:rPr lang="en-AU" dirty="0"/>
              <a:t> </a:t>
            </a:r>
            <a:r>
              <a:rPr lang="en-AU" dirty="0" err="1"/>
              <a:t>vụ</a:t>
            </a:r>
            <a:r>
              <a:rPr lang="en-AU" dirty="0"/>
              <a:t>: Header, sidebar, footer &amp; </a:t>
            </a:r>
            <a:r>
              <a:rPr lang="en-AU" dirty="0" err="1"/>
              <a:t>lịch</a:t>
            </a:r>
            <a:r>
              <a:rPr lang="en-AU" dirty="0"/>
              <a:t> </a:t>
            </a:r>
            <a:r>
              <a:rPr lang="en-AU" dirty="0" err="1"/>
              <a:t>sử</a:t>
            </a:r>
            <a:r>
              <a:rPr lang="en-AU" dirty="0"/>
              <a:t> </a:t>
            </a:r>
            <a:r>
              <a:rPr lang="en-AU" dirty="0" err="1"/>
              <a:t>đăng</a:t>
            </a:r>
            <a:r>
              <a:rPr lang="en-AU" dirty="0"/>
              <a:t> </a:t>
            </a:r>
            <a:r>
              <a:rPr lang="en-AU" dirty="0" err="1"/>
              <a:t>ký</a:t>
            </a:r>
            <a:r>
              <a:rPr lang="en-AU" dirty="0"/>
              <a:t> </a:t>
            </a:r>
            <a:r>
              <a:rPr lang="en-AU" dirty="0" err="1"/>
              <a:t>học</a:t>
            </a:r>
            <a:r>
              <a:rPr lang="en-AU" dirty="0"/>
              <a:t> </a:t>
            </a:r>
            <a:r>
              <a:rPr lang="en-AU" dirty="0" err="1"/>
              <a:t>phần</a:t>
            </a:r>
            <a:r>
              <a:rPr lang="en-AU" dirty="0"/>
              <a:t>.</a:t>
            </a:r>
          </a:p>
        </p:txBody>
      </p:sp>
      <p:pic>
        <p:nvPicPr>
          <p:cNvPr id="1032" name="Picture 8" descr="Có thể là hình ảnh về một hoặc nhiều người, mọi người đang đứng và trong nhà">
            <a:extLst>
              <a:ext uri="{FF2B5EF4-FFF2-40B4-BE49-F238E27FC236}">
                <a16:creationId xmlns:a16="http://schemas.microsoft.com/office/drawing/2014/main" id="{59E71E63-23A5-5299-BD32-27D57806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" y="661973"/>
            <a:ext cx="3540750" cy="36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việc hàng tuần</a:t>
            </a:r>
            <a:endParaRPr dirty="0"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1277400" y="1799589"/>
            <a:ext cx="1743407" cy="2690361"/>
            <a:chOff x="0" y="1189989"/>
            <a:chExt cx="3546900" cy="2690361"/>
          </a:xfrm>
        </p:grpSpPr>
        <p:sp>
          <p:nvSpPr>
            <p:cNvPr id="290" name="Google Shape;290;p3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EC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b="1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Tuần</a:t>
              </a:r>
              <a:r>
                <a:rPr lang="en-AU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1</a:t>
              </a:r>
            </a:p>
          </p:txBody>
        </p:sp>
        <p:sp>
          <p:nvSpPr>
            <p:cNvPr id="291" name="Google Shape;291;p30"/>
            <p:cNvSpPr txBox="1"/>
            <p:nvPr/>
          </p:nvSpPr>
          <p:spPr>
            <a:xfrm>
              <a:off x="655349" y="1962150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vi-VN" sz="1200" dirty="0">
                  <a:latin typeface="Barlow" panose="020B0604020202020204" pitchFamily="2" charset="0"/>
                </a:rPr>
                <a:t>Thảo luận, thống nhất ý tưởng và lên kế hoạch làm việc cùng với nhóm.</a:t>
              </a:r>
            </a:p>
          </p:txBody>
        </p:sp>
      </p:grpSp>
      <p:grpSp>
        <p:nvGrpSpPr>
          <p:cNvPr id="292" name="Google Shape;292;p30"/>
          <p:cNvGrpSpPr/>
          <p:nvPr/>
        </p:nvGrpSpPr>
        <p:grpSpPr>
          <a:xfrm>
            <a:off x="2647576" y="1799375"/>
            <a:ext cx="1743408" cy="2793951"/>
            <a:chOff x="2688141" y="1181374"/>
            <a:chExt cx="3305701" cy="2793951"/>
          </a:xfrm>
        </p:grpSpPr>
        <p:sp>
          <p:nvSpPr>
            <p:cNvPr id="293" name="Google Shape;293;p30"/>
            <p:cNvSpPr/>
            <p:nvPr/>
          </p:nvSpPr>
          <p:spPr>
            <a:xfrm>
              <a:off x="2688141" y="1181374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rgbClr val="F7A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Tuần 2</a:t>
              </a:r>
              <a:endParaRPr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4" name="Google Shape;294;p30"/>
            <p:cNvSpPr txBox="1"/>
            <p:nvPr/>
          </p:nvSpPr>
          <p:spPr>
            <a:xfrm>
              <a:off x="3478941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Hoàn thành header, footer, sidebar.</a:t>
              </a:r>
              <a:endParaRPr sz="1200" dirty="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" name="Google Shape;292;p30">
            <a:extLst>
              <a:ext uri="{FF2B5EF4-FFF2-40B4-BE49-F238E27FC236}">
                <a16:creationId xmlns:a16="http://schemas.microsoft.com/office/drawing/2014/main" id="{A153C93E-1C72-41BF-CBAD-1C7D8B321B24}"/>
              </a:ext>
            </a:extLst>
          </p:cNvPr>
          <p:cNvGrpSpPr/>
          <p:nvPr/>
        </p:nvGrpSpPr>
        <p:grpSpPr>
          <a:xfrm>
            <a:off x="4017752" y="1799375"/>
            <a:ext cx="1743408" cy="2793951"/>
            <a:chOff x="2688141" y="1181374"/>
            <a:chExt cx="3305701" cy="2793951"/>
          </a:xfrm>
        </p:grpSpPr>
        <p:sp>
          <p:nvSpPr>
            <p:cNvPr id="8" name="Google Shape;293;p30">
              <a:extLst>
                <a:ext uri="{FF2B5EF4-FFF2-40B4-BE49-F238E27FC236}">
                  <a16:creationId xmlns:a16="http://schemas.microsoft.com/office/drawing/2014/main" id="{4675394D-C4FF-A96B-A351-BD0E7DB51937}"/>
                </a:ext>
              </a:extLst>
            </p:cNvPr>
            <p:cNvSpPr/>
            <p:nvPr/>
          </p:nvSpPr>
          <p:spPr>
            <a:xfrm>
              <a:off x="2688141" y="1181374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rgbClr val="E0D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Tuần 3</a:t>
              </a:r>
              <a:endParaRPr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" name="Google Shape;294;p30">
              <a:extLst>
                <a:ext uri="{FF2B5EF4-FFF2-40B4-BE49-F238E27FC236}">
                  <a16:creationId xmlns:a16="http://schemas.microsoft.com/office/drawing/2014/main" id="{14764001-96BF-86E6-4CED-5AC82DDFDA89}"/>
                </a:ext>
              </a:extLst>
            </p:cNvPr>
            <p:cNvSpPr txBox="1"/>
            <p:nvPr/>
          </p:nvSpPr>
          <p:spPr>
            <a:xfrm>
              <a:off x="3478941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Hoàn thành giao diện lịch sử đăng ký học phần.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Nhận database từ nhóm 4.</a:t>
              </a:r>
              <a:endParaRPr sz="1200" dirty="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" name="Google Shape;292;p30">
            <a:extLst>
              <a:ext uri="{FF2B5EF4-FFF2-40B4-BE49-F238E27FC236}">
                <a16:creationId xmlns:a16="http://schemas.microsoft.com/office/drawing/2014/main" id="{238A26D5-B37A-4E1A-3C2C-DFB7D5B0F2C6}"/>
              </a:ext>
            </a:extLst>
          </p:cNvPr>
          <p:cNvGrpSpPr/>
          <p:nvPr/>
        </p:nvGrpSpPr>
        <p:grpSpPr>
          <a:xfrm>
            <a:off x="5417687" y="1799374"/>
            <a:ext cx="1743408" cy="2793952"/>
            <a:chOff x="2647959" y="1181373"/>
            <a:chExt cx="3305701" cy="2793952"/>
          </a:xfrm>
        </p:grpSpPr>
        <p:sp>
          <p:nvSpPr>
            <p:cNvPr id="11" name="Google Shape;293;p30">
              <a:extLst>
                <a:ext uri="{FF2B5EF4-FFF2-40B4-BE49-F238E27FC236}">
                  <a16:creationId xmlns:a16="http://schemas.microsoft.com/office/drawing/2014/main" id="{3241610F-ECB9-BB53-6527-67D1ECB04101}"/>
                </a:ext>
              </a:extLst>
            </p:cNvPr>
            <p:cNvSpPr/>
            <p:nvPr/>
          </p:nvSpPr>
          <p:spPr>
            <a:xfrm>
              <a:off x="2647959" y="1181373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rgbClr val="C3F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Tuần 4</a:t>
              </a:r>
              <a:endParaRPr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" name="Google Shape;294;p30">
              <a:extLst>
                <a:ext uri="{FF2B5EF4-FFF2-40B4-BE49-F238E27FC236}">
                  <a16:creationId xmlns:a16="http://schemas.microsoft.com/office/drawing/2014/main" id="{C7E3D16D-61CE-2DD7-7BF6-73F6C3A5C767}"/>
                </a:ext>
              </a:extLst>
            </p:cNvPr>
            <p:cNvSpPr txBox="1"/>
            <p:nvPr/>
          </p:nvSpPr>
          <p:spPr>
            <a:xfrm>
              <a:off x="3478941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Chuyển sang làm mô hình MVC  và đẩy dữ liệu từ databse lên trang lịch sử đăng kí học phần.</a:t>
              </a:r>
              <a:endParaRPr sz="1200" dirty="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3" name="Google Shape;292;p30">
            <a:extLst>
              <a:ext uri="{FF2B5EF4-FFF2-40B4-BE49-F238E27FC236}">
                <a16:creationId xmlns:a16="http://schemas.microsoft.com/office/drawing/2014/main" id="{A3573D9E-D8AA-439C-689F-447824126F78}"/>
              </a:ext>
            </a:extLst>
          </p:cNvPr>
          <p:cNvGrpSpPr/>
          <p:nvPr/>
        </p:nvGrpSpPr>
        <p:grpSpPr>
          <a:xfrm>
            <a:off x="6817621" y="1799375"/>
            <a:ext cx="1743408" cy="2793951"/>
            <a:chOff x="2688141" y="1181374"/>
            <a:chExt cx="3305701" cy="2793951"/>
          </a:xfrm>
        </p:grpSpPr>
        <p:sp>
          <p:nvSpPr>
            <p:cNvPr id="14" name="Google Shape;293;p30">
              <a:extLst>
                <a:ext uri="{FF2B5EF4-FFF2-40B4-BE49-F238E27FC236}">
                  <a16:creationId xmlns:a16="http://schemas.microsoft.com/office/drawing/2014/main" id="{DD901350-E406-C9C1-4E04-1C2580A7E95A}"/>
                </a:ext>
              </a:extLst>
            </p:cNvPr>
            <p:cNvSpPr/>
            <p:nvPr/>
          </p:nvSpPr>
          <p:spPr>
            <a:xfrm>
              <a:off x="2688141" y="1181374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Tuần 5</a:t>
              </a:r>
              <a:endParaRPr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" name="Google Shape;294;p30">
              <a:extLst>
                <a:ext uri="{FF2B5EF4-FFF2-40B4-BE49-F238E27FC236}">
                  <a16:creationId xmlns:a16="http://schemas.microsoft.com/office/drawing/2014/main" id="{C19C766A-7FB2-81B8-B2DF-C99AC5CC0178}"/>
                </a:ext>
              </a:extLst>
            </p:cNvPr>
            <p:cNvSpPr txBox="1"/>
            <p:nvPr/>
          </p:nvSpPr>
          <p:spPr>
            <a:xfrm>
              <a:off x="3478941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Thêm và xử lí các chức năng mới như: hiển thị các học phần đã đăng ký hoặc học phần bị hủy.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Kiểm tra và sửa lỗi.</a:t>
              </a:r>
              <a:endParaRPr sz="1200" dirty="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52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CFCFC"/>
          </a:fgClr>
          <a:bgClr>
            <a:schemeClr val="bg1"/>
          </a:bgClr>
        </a:patt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>
            <a:spLocks noGrp="1"/>
          </p:cNvSpPr>
          <p:nvPr>
            <p:ph type="title"/>
          </p:nvPr>
        </p:nvSpPr>
        <p:spPr>
          <a:xfrm>
            <a:off x="749922" y="153193"/>
            <a:ext cx="6667595" cy="739852"/>
          </a:xfrm>
        </p:spPr>
        <p:txBody>
          <a:bodyPr/>
          <a:lstStyle/>
          <a:p>
            <a:pPr lvl="0"/>
            <a:r>
              <a:rPr lang="en-AU" dirty="0"/>
              <a:t>Kết quả: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EFEEC3-948D-A9E3-67ED-1E8F2D2F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4346917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5E7A546C-D24A-C68F-C3D9-8BC52200B7B9}"/>
              </a:ext>
            </a:extLst>
          </p:cNvPr>
          <p:cNvSpPr txBox="1"/>
          <p:nvPr/>
        </p:nvSpPr>
        <p:spPr>
          <a:xfrm>
            <a:off x="0" y="456496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>
                <a:solidFill>
                  <a:srgbClr val="FFC000"/>
                </a:solidFill>
              </a:rPr>
              <a:t>2.1 Giao </a:t>
            </a:r>
            <a:r>
              <a:rPr lang="en-AU" b="1" i="1" dirty="0" err="1">
                <a:solidFill>
                  <a:srgbClr val="FFC000"/>
                </a:solidFill>
              </a:rPr>
              <a:t>diện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mặc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định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của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lịch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sử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đăng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ký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học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phần</a:t>
            </a:r>
            <a:r>
              <a:rPr lang="en-AU" b="1" i="1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7820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>
            <a:spLocks noGrp="1"/>
          </p:cNvSpPr>
          <p:nvPr>
            <p:ph type="title"/>
          </p:nvPr>
        </p:nvSpPr>
        <p:spPr>
          <a:xfrm>
            <a:off x="749922" y="153193"/>
            <a:ext cx="6667595" cy="739852"/>
          </a:xfrm>
        </p:spPr>
        <p:txBody>
          <a:bodyPr/>
          <a:lstStyle/>
          <a:p>
            <a:pPr lvl="0"/>
            <a:r>
              <a:rPr lang="en-AU" dirty="0"/>
              <a:t>Kết quả: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8975C-1211-3FDA-F95A-5783DD2D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4389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FBB596-21F1-F076-E4C9-8E762126D0E6}"/>
              </a:ext>
            </a:extLst>
          </p:cNvPr>
          <p:cNvSpPr txBox="1"/>
          <p:nvPr/>
        </p:nvSpPr>
        <p:spPr>
          <a:xfrm>
            <a:off x="0" y="456496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>
                <a:solidFill>
                  <a:srgbClr val="FFC000"/>
                </a:solidFill>
              </a:rPr>
              <a:t>2.2 </a:t>
            </a:r>
            <a:r>
              <a:rPr lang="en-AU" b="1" i="1" dirty="0" err="1">
                <a:solidFill>
                  <a:srgbClr val="FFC000"/>
                </a:solidFill>
              </a:rPr>
              <a:t>Hiển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thị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những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học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phần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bị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hủy</a:t>
            </a:r>
            <a:r>
              <a:rPr lang="en-AU" b="1" i="1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826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>
            <a:spLocks noGrp="1"/>
          </p:cNvSpPr>
          <p:nvPr>
            <p:ph type="title"/>
          </p:nvPr>
        </p:nvSpPr>
        <p:spPr>
          <a:xfrm>
            <a:off x="749922" y="153193"/>
            <a:ext cx="6667595" cy="739852"/>
          </a:xfrm>
        </p:spPr>
        <p:txBody>
          <a:bodyPr/>
          <a:lstStyle/>
          <a:p>
            <a:pPr lvl="0"/>
            <a:r>
              <a:rPr lang="en-AU" dirty="0"/>
              <a:t>Kết quả: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584CB-B923-7A04-A31D-8AC2E9A5C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68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802E44-3BD8-58BE-37F9-C77AF1118C8F}"/>
              </a:ext>
            </a:extLst>
          </p:cNvPr>
          <p:cNvSpPr txBox="1"/>
          <p:nvPr/>
        </p:nvSpPr>
        <p:spPr>
          <a:xfrm>
            <a:off x="0" y="456496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>
                <a:solidFill>
                  <a:srgbClr val="FFC000"/>
                </a:solidFill>
              </a:rPr>
              <a:t>2.3 </a:t>
            </a:r>
            <a:r>
              <a:rPr lang="en-AU" b="1" i="1" dirty="0" err="1">
                <a:solidFill>
                  <a:srgbClr val="FFC000"/>
                </a:solidFill>
              </a:rPr>
              <a:t>Hiển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thị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những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học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phần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đã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đăng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ký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thành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công</a:t>
            </a:r>
            <a:r>
              <a:rPr lang="en-AU" b="1" i="1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57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CFCFC"/>
          </a:fgClr>
          <a:bgClr>
            <a:schemeClr val="bg1"/>
          </a:bgClr>
        </a:patt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>
            <a:spLocks noGrp="1"/>
          </p:cNvSpPr>
          <p:nvPr>
            <p:ph type="title"/>
          </p:nvPr>
        </p:nvSpPr>
        <p:spPr>
          <a:xfrm>
            <a:off x="749922" y="153193"/>
            <a:ext cx="6667595" cy="739852"/>
          </a:xfrm>
        </p:spPr>
        <p:txBody>
          <a:bodyPr/>
          <a:lstStyle/>
          <a:p>
            <a:pPr lvl="0"/>
            <a:r>
              <a:rPr lang="en-AU" dirty="0"/>
              <a:t>Kết quả: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372C7-DAEF-4FFD-0886-2042615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10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34C9A-510E-34BC-388F-A4047BBB6EA1}"/>
              </a:ext>
            </a:extLst>
          </p:cNvPr>
          <p:cNvSpPr txBox="1"/>
          <p:nvPr/>
        </p:nvSpPr>
        <p:spPr>
          <a:xfrm>
            <a:off x="0" y="456496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>
                <a:solidFill>
                  <a:srgbClr val="FFC000"/>
                </a:solidFill>
              </a:rPr>
              <a:t>2.4 </a:t>
            </a:r>
            <a:r>
              <a:rPr lang="en-AU" b="1" i="1" dirty="0" err="1">
                <a:solidFill>
                  <a:srgbClr val="FFC000"/>
                </a:solidFill>
              </a:rPr>
              <a:t>Lọc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theo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năm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học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và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học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kì</a:t>
            </a:r>
            <a:r>
              <a:rPr lang="en-AU" b="1" i="1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454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B300DD-2C94-D4C7-DF63-FEDD45161A9C}"/>
              </a:ext>
            </a:extLst>
          </p:cNvPr>
          <p:cNvSpPr/>
          <p:nvPr/>
        </p:nvSpPr>
        <p:spPr>
          <a:xfrm>
            <a:off x="-99358" y="1"/>
            <a:ext cx="3940991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4C18A-0BD4-4B46-75B8-6679C7B0C80C}"/>
              </a:ext>
            </a:extLst>
          </p:cNvPr>
          <p:cNvSpPr txBox="1"/>
          <p:nvPr/>
        </p:nvSpPr>
        <p:spPr>
          <a:xfrm>
            <a:off x="2341002" y="2417432"/>
            <a:ext cx="4682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748F0-50B7-1971-E8EE-1F1FE17DD5FF}"/>
              </a:ext>
            </a:extLst>
          </p:cNvPr>
          <p:cNvSpPr txBox="1"/>
          <p:nvPr/>
        </p:nvSpPr>
        <p:spPr>
          <a:xfrm>
            <a:off x="4068398" y="2255575"/>
            <a:ext cx="46820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sz="1600" b="1" i="1" dirty="0"/>
              <a:t>Game of Bug</a:t>
            </a:r>
            <a:r>
              <a:rPr lang="en-US" dirty="0"/>
              <a:t>.</a:t>
            </a:r>
          </a:p>
          <a:p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,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, </a:t>
            </a:r>
            <a:r>
              <a:rPr lang="en-US" dirty="0" err="1"/>
              <a:t>phân</a:t>
            </a:r>
            <a:r>
              <a:rPr lang="en-US" dirty="0"/>
              <a:t> chia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“</a:t>
            </a:r>
            <a:r>
              <a:rPr lang="en-US" i="1" dirty="0" err="1"/>
              <a:t>Tra</a:t>
            </a:r>
            <a:r>
              <a:rPr lang="en-US" i="1" dirty="0"/>
              <a:t> </a:t>
            </a:r>
            <a:r>
              <a:rPr lang="en-US" i="1" dirty="0" err="1"/>
              <a:t>cứu</a:t>
            </a:r>
            <a:r>
              <a:rPr lang="en-US" i="1" dirty="0"/>
              <a:t> </a:t>
            </a:r>
            <a:r>
              <a:rPr lang="en-US" i="1" dirty="0" err="1"/>
              <a:t>học</a:t>
            </a:r>
            <a:r>
              <a:rPr lang="en-US" i="1" dirty="0"/>
              <a:t> </a:t>
            </a:r>
            <a:r>
              <a:rPr lang="en-US" i="1" dirty="0" err="1"/>
              <a:t>phần</a:t>
            </a:r>
            <a:r>
              <a:rPr lang="en-US" dirty="0"/>
              <a:t>”.</a:t>
            </a:r>
          </a:p>
          <a:p>
            <a:endParaRPr lang="en-AU" dirty="0"/>
          </a:p>
        </p:txBody>
      </p:sp>
      <p:sp>
        <p:nvSpPr>
          <p:cNvPr id="8" name="Google Shape;129;p19">
            <a:extLst>
              <a:ext uri="{FF2B5EF4-FFF2-40B4-BE49-F238E27FC236}">
                <a16:creationId xmlns:a16="http://schemas.microsoft.com/office/drawing/2014/main" id="{E42530BD-8C50-110A-9351-1932F306C903}"/>
              </a:ext>
            </a:extLst>
          </p:cNvPr>
          <p:cNvSpPr txBox="1">
            <a:spLocks/>
          </p:cNvSpPr>
          <p:nvPr/>
        </p:nvSpPr>
        <p:spPr>
          <a:xfrm>
            <a:off x="1455412" y="345361"/>
            <a:ext cx="7085700" cy="67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0">
              <a:spcBef>
                <a:spcPts val="600"/>
              </a:spcBef>
              <a:buSzPts val="2600"/>
            </a:pPr>
            <a:endParaRPr lang="en-AU" dirty="0"/>
          </a:p>
          <a:p>
            <a:pPr marL="63500">
              <a:spcBef>
                <a:spcPts val="600"/>
              </a:spcBef>
              <a:buSzPts val="2600"/>
            </a:pPr>
            <a:endParaRPr lang="en-AU" dirty="0"/>
          </a:p>
          <a:p>
            <a:pPr marL="406400" indent="-342900">
              <a:spcBef>
                <a:spcPts val="600"/>
              </a:spcBef>
              <a:buSzPts val="2600"/>
              <a:buFontTx/>
              <a:buChar char="-"/>
            </a:pPr>
            <a:endParaRPr lang="en-AU" dirty="0"/>
          </a:p>
        </p:txBody>
      </p:sp>
      <p:sp>
        <p:nvSpPr>
          <p:cNvPr id="9" name="Google Shape;129;p19">
            <a:extLst>
              <a:ext uri="{FF2B5EF4-FFF2-40B4-BE49-F238E27FC236}">
                <a16:creationId xmlns:a16="http://schemas.microsoft.com/office/drawing/2014/main" id="{BB256740-07A6-D7CC-9B49-44A1CA9657C8}"/>
              </a:ext>
            </a:extLst>
          </p:cNvPr>
          <p:cNvSpPr txBox="1">
            <a:spLocks/>
          </p:cNvSpPr>
          <p:nvPr/>
        </p:nvSpPr>
        <p:spPr>
          <a:xfrm>
            <a:off x="1434786" y="102094"/>
            <a:ext cx="1695633" cy="58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0">
              <a:spcBef>
                <a:spcPts val="600"/>
              </a:spcBef>
              <a:buSzPts val="2600"/>
            </a:pPr>
            <a:endParaRPr lang="en-AU" dirty="0"/>
          </a:p>
        </p:txBody>
      </p:sp>
      <p:sp>
        <p:nvSpPr>
          <p:cNvPr id="10" name="Google Shape;386;p36">
            <a:extLst>
              <a:ext uri="{FF2B5EF4-FFF2-40B4-BE49-F238E27FC236}">
                <a16:creationId xmlns:a16="http://schemas.microsoft.com/office/drawing/2014/main" id="{E153629B-2CDB-AD4C-5DAF-7C46B0721B60}"/>
              </a:ext>
            </a:extLst>
          </p:cNvPr>
          <p:cNvSpPr txBox="1">
            <a:spLocks/>
          </p:cNvSpPr>
          <p:nvPr/>
        </p:nvSpPr>
        <p:spPr>
          <a:xfrm>
            <a:off x="4014789" y="757532"/>
            <a:ext cx="3493292" cy="164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AU" sz="3200" dirty="0">
                <a:solidFill>
                  <a:schemeClr val="accent1"/>
                </a:solidFill>
              </a:rPr>
              <a:t>Hi, </a:t>
            </a:r>
            <a:r>
              <a:rPr lang="en-AU" sz="3200" dirty="0" err="1">
                <a:solidFill>
                  <a:schemeClr val="accent1"/>
                </a:solidFill>
              </a:rPr>
              <a:t>Tôi</a:t>
            </a:r>
            <a:r>
              <a:rPr lang="en-AU" sz="3200" dirty="0">
                <a:solidFill>
                  <a:schemeClr val="accent1"/>
                </a:solidFill>
              </a:rPr>
              <a:t> </a:t>
            </a:r>
            <a:r>
              <a:rPr lang="en-AU" sz="3200" dirty="0" err="1">
                <a:solidFill>
                  <a:schemeClr val="accent1"/>
                </a:solidFill>
              </a:rPr>
              <a:t>là</a:t>
            </a:r>
            <a:r>
              <a:rPr lang="en-AU" sz="3200" dirty="0">
                <a:solidFill>
                  <a:schemeClr val="accent1"/>
                </a:solidFill>
              </a:rPr>
              <a:t> </a:t>
            </a:r>
          </a:p>
          <a:p>
            <a:r>
              <a:rPr lang="en-AU" sz="3200" dirty="0" err="1">
                <a:solidFill>
                  <a:schemeClr val="accent1"/>
                </a:solidFill>
              </a:rPr>
              <a:t>Nguyễn</a:t>
            </a:r>
            <a:r>
              <a:rPr lang="en-AU" sz="3200" dirty="0">
                <a:solidFill>
                  <a:schemeClr val="accent1"/>
                </a:solidFill>
              </a:rPr>
              <a:t> Văn Hòa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6DF8948C-039A-D0A9-FC4E-E6FE92CC4486}"/>
              </a:ext>
            </a:extLst>
          </p:cNvPr>
          <p:cNvSpPr/>
          <p:nvPr/>
        </p:nvSpPr>
        <p:spPr>
          <a:xfrm>
            <a:off x="333639" y="102094"/>
            <a:ext cx="3221269" cy="3084825"/>
          </a:xfrm>
          <a:prstGeom prst="pent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26576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BED9F1-0046-C994-C751-DC269BB4C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E4A65-E7EE-87E4-BFD3-A3209D1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85" y="127416"/>
            <a:ext cx="7247746" cy="34934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ABAAC6-3D8E-11A9-4E14-0B4A24EADAD7}"/>
              </a:ext>
            </a:extLst>
          </p:cNvPr>
          <p:cNvSpPr/>
          <p:nvPr/>
        </p:nvSpPr>
        <p:spPr>
          <a:xfrm>
            <a:off x="1394086" y="3831144"/>
            <a:ext cx="7427626" cy="1184940"/>
          </a:xfrm>
          <a:prstGeom prst="rect">
            <a:avLst/>
          </a:prstGeom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i="1" dirty="0" err="1">
                <a:solidFill>
                  <a:schemeClr val="bg1"/>
                </a:solidFill>
              </a:rPr>
              <a:t>Tra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cứu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học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phần</a:t>
            </a:r>
            <a:endParaRPr lang="en-US" b="1" i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</a:rPr>
              <a:t>Được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xây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dựng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nhằm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mục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đích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giúp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sinh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chủ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động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lịch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cũng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như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khảo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lớp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học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phần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sẽ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được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đăng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ký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kỳ</a:t>
            </a:r>
            <a:r>
              <a:rPr lang="en-US" sz="1200" dirty="0">
                <a:solidFill>
                  <a:schemeClr val="bg1"/>
                </a:solidFill>
              </a:rPr>
              <a:t>.  </a:t>
            </a:r>
            <a:r>
              <a:rPr lang="en-US" sz="1200" dirty="0" err="1">
                <a:solidFill>
                  <a:schemeClr val="bg1"/>
                </a:solidFill>
              </a:rPr>
              <a:t>Bằng</a:t>
            </a:r>
            <a:r>
              <a:rPr lang="en-US" sz="1200" dirty="0">
                <a:solidFill>
                  <a:schemeClr val="bg1"/>
                </a:solidFill>
              </a:rPr>
              <a:t> 3 </a:t>
            </a:r>
            <a:r>
              <a:rPr lang="en-US" sz="1200" dirty="0" err="1">
                <a:solidFill>
                  <a:schemeClr val="bg1"/>
                </a:solidFill>
              </a:rPr>
              <a:t>cách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đây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1512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344DCB-D068-10A1-4EF3-1970EC2B1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17DF6-C941-4C9F-34FB-9C281744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11" y="189250"/>
            <a:ext cx="7504281" cy="3620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2BE691-B8B3-63FB-42D1-7A43017B9A3F}"/>
              </a:ext>
            </a:extLst>
          </p:cNvPr>
          <p:cNvSpPr txBox="1"/>
          <p:nvPr/>
        </p:nvSpPr>
        <p:spPr>
          <a:xfrm>
            <a:off x="0" y="456496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>
                <a:solidFill>
                  <a:srgbClr val="FFC000"/>
                </a:solidFill>
              </a:rPr>
              <a:t>2.5 </a:t>
            </a:r>
            <a:r>
              <a:rPr lang="en-AU" b="1" i="1" dirty="0" err="1">
                <a:solidFill>
                  <a:srgbClr val="FFC000"/>
                </a:solidFill>
              </a:rPr>
              <a:t>Tìm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kiếm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theo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Mã</a:t>
            </a:r>
            <a:r>
              <a:rPr lang="en-AU" b="1" i="1" dirty="0">
                <a:solidFill>
                  <a:srgbClr val="FFC000"/>
                </a:solidFill>
              </a:rPr>
              <a:t> HP</a:t>
            </a:r>
          </a:p>
        </p:txBody>
      </p:sp>
    </p:spTree>
    <p:extLst>
      <p:ext uri="{BB962C8B-B14F-4D97-AF65-F5344CB8AC3E}">
        <p14:creationId xmlns:p14="http://schemas.microsoft.com/office/powerpoint/2010/main" val="55908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BCBEB-E838-4FD2-8F0A-1B6FE0594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E7790-7A31-1D2C-E838-D286598A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60" y="0"/>
            <a:ext cx="5156616" cy="5145690"/>
          </a:xfrm>
          <a:prstGeom prst="rect">
            <a:avLst/>
          </a:prstGeom>
        </p:spPr>
      </p:pic>
      <p:sp>
        <p:nvSpPr>
          <p:cNvPr id="22" name="Google Shape;617;p46">
            <a:extLst>
              <a:ext uri="{FF2B5EF4-FFF2-40B4-BE49-F238E27FC236}">
                <a16:creationId xmlns:a16="http://schemas.microsoft.com/office/drawing/2014/main" id="{C973C701-4ECA-50A9-E922-6885FCE99B00}"/>
              </a:ext>
            </a:extLst>
          </p:cNvPr>
          <p:cNvSpPr txBox="1"/>
          <p:nvPr/>
        </p:nvSpPr>
        <p:spPr>
          <a:xfrm>
            <a:off x="5272443" y="4676457"/>
            <a:ext cx="14172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Nguyễn</a:t>
            </a:r>
            <a:r>
              <a:rPr lang="en-AU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Quốc</a:t>
            </a:r>
            <a:r>
              <a:rPr lang="en-AU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Anh</a:t>
            </a:r>
            <a:endParaRPr lang="en-AU"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" name="Google Shape;619;p46">
            <a:extLst>
              <a:ext uri="{FF2B5EF4-FFF2-40B4-BE49-F238E27FC236}">
                <a16:creationId xmlns:a16="http://schemas.microsoft.com/office/drawing/2014/main" id="{0B0DDF08-CE3F-5EE0-6553-FD523BC804E3}"/>
              </a:ext>
            </a:extLst>
          </p:cNvPr>
          <p:cNvSpPr txBox="1"/>
          <p:nvPr/>
        </p:nvSpPr>
        <p:spPr>
          <a:xfrm>
            <a:off x="7400504" y="3015111"/>
            <a:ext cx="14172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Hồ</a:t>
            </a:r>
            <a:r>
              <a:rPr lang="en-AU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Quang </a:t>
            </a: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Đạt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" name="Google Shape;617;p46">
            <a:extLst>
              <a:ext uri="{FF2B5EF4-FFF2-40B4-BE49-F238E27FC236}">
                <a16:creationId xmlns:a16="http://schemas.microsoft.com/office/drawing/2014/main" id="{7661A175-8BF6-FEA4-598D-6C037ABBB9BC}"/>
              </a:ext>
            </a:extLst>
          </p:cNvPr>
          <p:cNvSpPr txBox="1"/>
          <p:nvPr/>
        </p:nvSpPr>
        <p:spPr>
          <a:xfrm>
            <a:off x="6282799" y="1287933"/>
            <a:ext cx="14172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Nguyễn</a:t>
            </a:r>
            <a:r>
              <a:rPr lang="en-AU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Văn</a:t>
            </a:r>
            <a:r>
              <a:rPr lang="en-AU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Hòa</a:t>
            </a:r>
            <a:endParaRPr lang="en-AU" sz="12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b="1" dirty="0">
                <a:solidFill>
                  <a:srgbClr val="C00000"/>
                </a:solidFill>
                <a:latin typeface="Barlow"/>
                <a:ea typeface="Barlow"/>
                <a:cs typeface="Barlow"/>
                <a:sym typeface="Barlow"/>
              </a:rPr>
              <a:t>(</a:t>
            </a:r>
            <a:r>
              <a:rPr lang="en-AU" sz="1000" b="1" dirty="0" err="1">
                <a:solidFill>
                  <a:srgbClr val="C00000"/>
                </a:solidFill>
                <a:latin typeface="Barlow"/>
                <a:ea typeface="Barlow"/>
                <a:cs typeface="Barlow"/>
                <a:sym typeface="Barlow"/>
              </a:rPr>
              <a:t>Nhóm</a:t>
            </a:r>
            <a:r>
              <a:rPr lang="en-AU" sz="1000" b="1" dirty="0">
                <a:solidFill>
                  <a:srgbClr val="C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sz="1000" b="1" dirty="0" err="1">
                <a:solidFill>
                  <a:srgbClr val="C00000"/>
                </a:solidFill>
                <a:latin typeface="Barlow"/>
                <a:ea typeface="Barlow"/>
                <a:cs typeface="Barlow"/>
                <a:sym typeface="Barlow"/>
              </a:rPr>
              <a:t>trưởng</a:t>
            </a:r>
            <a:r>
              <a:rPr lang="en-AU" sz="1000" b="1" dirty="0">
                <a:solidFill>
                  <a:srgbClr val="C00000"/>
                </a:solidFill>
                <a:latin typeface="Barlow"/>
                <a:ea typeface="Barlow"/>
                <a:cs typeface="Barlow"/>
                <a:sym typeface="Barlow"/>
              </a:rPr>
              <a:t>)</a:t>
            </a:r>
            <a:endParaRPr lang="en-AU" sz="1000" dirty="0">
              <a:solidFill>
                <a:srgbClr val="C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" name="Google Shape;619;p46">
            <a:extLst>
              <a:ext uri="{FF2B5EF4-FFF2-40B4-BE49-F238E27FC236}">
                <a16:creationId xmlns:a16="http://schemas.microsoft.com/office/drawing/2014/main" id="{6CBE27CC-627D-0F75-2C56-FA94B8D7BDA0}"/>
              </a:ext>
            </a:extLst>
          </p:cNvPr>
          <p:cNvSpPr txBox="1"/>
          <p:nvPr/>
        </p:nvSpPr>
        <p:spPr>
          <a:xfrm>
            <a:off x="5281535" y="3015111"/>
            <a:ext cx="14172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Võ</a:t>
            </a:r>
            <a:r>
              <a:rPr lang="en-AU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Duy</a:t>
            </a:r>
            <a:r>
              <a:rPr lang="en-AU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Long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6DAF5A-EA3C-327D-E2A7-9D7ECF8FAD43}"/>
              </a:ext>
            </a:extLst>
          </p:cNvPr>
          <p:cNvSpPr/>
          <p:nvPr/>
        </p:nvSpPr>
        <p:spPr>
          <a:xfrm>
            <a:off x="6416512" y="75811"/>
            <a:ext cx="1208654" cy="111755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1EF221-6845-7339-3A4B-8577A70134EA}"/>
              </a:ext>
            </a:extLst>
          </p:cNvPr>
          <p:cNvSpPr/>
          <p:nvPr/>
        </p:nvSpPr>
        <p:spPr>
          <a:xfrm>
            <a:off x="7400504" y="1561197"/>
            <a:ext cx="1417200" cy="14172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7C75DC-0FC2-833E-BC17-DDA4D8C4302D}"/>
              </a:ext>
            </a:extLst>
          </p:cNvPr>
          <p:cNvSpPr/>
          <p:nvPr/>
        </p:nvSpPr>
        <p:spPr>
          <a:xfrm>
            <a:off x="5276989" y="3259257"/>
            <a:ext cx="1417200" cy="14172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A7F695-A7D9-AB1B-9C36-56618840892A}"/>
              </a:ext>
            </a:extLst>
          </p:cNvPr>
          <p:cNvSpPr/>
          <p:nvPr/>
        </p:nvSpPr>
        <p:spPr>
          <a:xfrm>
            <a:off x="5281535" y="1564995"/>
            <a:ext cx="1417200" cy="14172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51779A-5FC3-9C11-07A3-6647D9659BEB}"/>
              </a:ext>
            </a:extLst>
          </p:cNvPr>
          <p:cNvSpPr/>
          <p:nvPr/>
        </p:nvSpPr>
        <p:spPr>
          <a:xfrm>
            <a:off x="7400504" y="3259257"/>
            <a:ext cx="1417200" cy="141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Google Shape;621;p46">
            <a:extLst>
              <a:ext uri="{FF2B5EF4-FFF2-40B4-BE49-F238E27FC236}">
                <a16:creationId xmlns:a16="http://schemas.microsoft.com/office/drawing/2014/main" id="{DF12A7BE-74C4-A1B2-7FD5-CB4DD1ED6E3E}"/>
              </a:ext>
            </a:extLst>
          </p:cNvPr>
          <p:cNvSpPr txBox="1"/>
          <p:nvPr/>
        </p:nvSpPr>
        <p:spPr>
          <a:xfrm>
            <a:off x="7441619" y="4676457"/>
            <a:ext cx="14172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Bùi</a:t>
            </a:r>
            <a:r>
              <a:rPr lang="en-AU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Hoài</a:t>
            </a:r>
            <a:r>
              <a:rPr lang="en-AU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Phụ</a:t>
            </a:r>
            <a:endParaRPr sz="8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1445457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DDABB-067B-051E-80A2-C4B15FC2E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36B2A-7E55-66A4-4C77-C0E688F5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36" y="224496"/>
            <a:ext cx="7428912" cy="3620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BC0AD-FACB-B3AE-00E6-E81D7DC0A6FB}"/>
              </a:ext>
            </a:extLst>
          </p:cNvPr>
          <p:cNvSpPr txBox="1"/>
          <p:nvPr/>
        </p:nvSpPr>
        <p:spPr>
          <a:xfrm>
            <a:off x="0" y="456496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>
                <a:solidFill>
                  <a:srgbClr val="FFC000"/>
                </a:solidFill>
              </a:rPr>
              <a:t>2.6 </a:t>
            </a:r>
            <a:r>
              <a:rPr lang="en-AU" b="1" i="1" dirty="0" err="1">
                <a:solidFill>
                  <a:srgbClr val="FFC000"/>
                </a:solidFill>
              </a:rPr>
              <a:t>Tìm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kiếm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theo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tên</a:t>
            </a:r>
            <a:r>
              <a:rPr lang="en-AU" b="1" i="1" dirty="0">
                <a:solidFill>
                  <a:srgbClr val="FFC000"/>
                </a:solidFill>
              </a:rPr>
              <a:t> HP</a:t>
            </a:r>
          </a:p>
        </p:txBody>
      </p:sp>
    </p:spTree>
    <p:extLst>
      <p:ext uri="{BB962C8B-B14F-4D97-AF65-F5344CB8AC3E}">
        <p14:creationId xmlns:p14="http://schemas.microsoft.com/office/powerpoint/2010/main" val="3455160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7D82C4-2D2A-2371-F2B1-E197612B40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BB9FC-D03A-163F-6311-9EE73645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91" y="202367"/>
            <a:ext cx="7667468" cy="3739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2A7E2B-B0E1-467A-4452-9530F2513037}"/>
              </a:ext>
            </a:extLst>
          </p:cNvPr>
          <p:cNvSpPr txBox="1"/>
          <p:nvPr/>
        </p:nvSpPr>
        <p:spPr>
          <a:xfrm>
            <a:off x="0" y="456496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>
                <a:solidFill>
                  <a:srgbClr val="FFC000"/>
                </a:solidFill>
              </a:rPr>
              <a:t>2.7 </a:t>
            </a:r>
            <a:r>
              <a:rPr lang="en-AU" b="1" i="1" dirty="0" err="1">
                <a:solidFill>
                  <a:srgbClr val="FFC000"/>
                </a:solidFill>
              </a:rPr>
              <a:t>Tìm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kiếm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theo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tên</a:t>
            </a:r>
            <a:r>
              <a:rPr lang="en-AU" b="1" i="1" dirty="0">
                <a:solidFill>
                  <a:srgbClr val="FFC000"/>
                </a:solidFill>
              </a:rPr>
              <a:t> Khoa</a:t>
            </a:r>
          </a:p>
        </p:txBody>
      </p:sp>
    </p:spTree>
    <p:extLst>
      <p:ext uri="{BB962C8B-B14F-4D97-AF65-F5344CB8AC3E}">
        <p14:creationId xmlns:p14="http://schemas.microsoft.com/office/powerpoint/2010/main" val="1074420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B300DD-2C94-D4C7-DF63-FEDD45161A9C}"/>
              </a:ext>
            </a:extLst>
          </p:cNvPr>
          <p:cNvSpPr/>
          <p:nvPr/>
        </p:nvSpPr>
        <p:spPr>
          <a:xfrm>
            <a:off x="0" y="1846"/>
            <a:ext cx="3940991" cy="5143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4C18A-0BD4-4B46-75B8-6679C7B0C80C}"/>
              </a:ext>
            </a:extLst>
          </p:cNvPr>
          <p:cNvSpPr txBox="1"/>
          <p:nvPr/>
        </p:nvSpPr>
        <p:spPr>
          <a:xfrm>
            <a:off x="2341002" y="2417432"/>
            <a:ext cx="4682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748F0-50B7-1971-E8EE-1F1FE17DD5FF}"/>
              </a:ext>
            </a:extLst>
          </p:cNvPr>
          <p:cNvSpPr txBox="1"/>
          <p:nvPr/>
        </p:nvSpPr>
        <p:spPr>
          <a:xfrm>
            <a:off x="2341002" y="2417432"/>
            <a:ext cx="4682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  <p:sp>
        <p:nvSpPr>
          <p:cNvPr id="8" name="Google Shape;129;p19">
            <a:extLst>
              <a:ext uri="{FF2B5EF4-FFF2-40B4-BE49-F238E27FC236}">
                <a16:creationId xmlns:a16="http://schemas.microsoft.com/office/drawing/2014/main" id="{E42530BD-8C50-110A-9351-1932F306C903}"/>
              </a:ext>
            </a:extLst>
          </p:cNvPr>
          <p:cNvSpPr txBox="1">
            <a:spLocks/>
          </p:cNvSpPr>
          <p:nvPr/>
        </p:nvSpPr>
        <p:spPr>
          <a:xfrm>
            <a:off x="1455412" y="345361"/>
            <a:ext cx="7085700" cy="67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0">
              <a:spcBef>
                <a:spcPts val="600"/>
              </a:spcBef>
              <a:buSzPts val="2600"/>
            </a:pPr>
            <a:endParaRPr lang="en-AU" dirty="0"/>
          </a:p>
          <a:p>
            <a:pPr marL="63500">
              <a:spcBef>
                <a:spcPts val="600"/>
              </a:spcBef>
              <a:buSzPts val="2600"/>
            </a:pPr>
            <a:endParaRPr lang="en-AU" dirty="0"/>
          </a:p>
          <a:p>
            <a:pPr marL="406400" indent="-342900">
              <a:spcBef>
                <a:spcPts val="600"/>
              </a:spcBef>
              <a:buSzPts val="2600"/>
              <a:buFontTx/>
              <a:buChar char="-"/>
            </a:pPr>
            <a:endParaRPr lang="en-AU" dirty="0"/>
          </a:p>
        </p:txBody>
      </p:sp>
      <p:sp>
        <p:nvSpPr>
          <p:cNvPr id="9" name="Google Shape;129;p19">
            <a:extLst>
              <a:ext uri="{FF2B5EF4-FFF2-40B4-BE49-F238E27FC236}">
                <a16:creationId xmlns:a16="http://schemas.microsoft.com/office/drawing/2014/main" id="{BB256740-07A6-D7CC-9B49-44A1CA9657C8}"/>
              </a:ext>
            </a:extLst>
          </p:cNvPr>
          <p:cNvSpPr txBox="1">
            <a:spLocks/>
          </p:cNvSpPr>
          <p:nvPr/>
        </p:nvSpPr>
        <p:spPr>
          <a:xfrm>
            <a:off x="1434786" y="102094"/>
            <a:ext cx="1695633" cy="58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0">
              <a:spcBef>
                <a:spcPts val="600"/>
              </a:spcBef>
              <a:buSzPts val="2600"/>
            </a:pPr>
            <a:endParaRPr lang="en-AU" dirty="0"/>
          </a:p>
        </p:txBody>
      </p:sp>
      <p:sp>
        <p:nvSpPr>
          <p:cNvPr id="10" name="Google Shape;386;p36">
            <a:extLst>
              <a:ext uri="{FF2B5EF4-FFF2-40B4-BE49-F238E27FC236}">
                <a16:creationId xmlns:a16="http://schemas.microsoft.com/office/drawing/2014/main" id="{E153629B-2CDB-AD4C-5DAF-7C46B0721B60}"/>
              </a:ext>
            </a:extLst>
          </p:cNvPr>
          <p:cNvSpPr txBox="1">
            <a:spLocks/>
          </p:cNvSpPr>
          <p:nvPr/>
        </p:nvSpPr>
        <p:spPr>
          <a:xfrm>
            <a:off x="4139668" y="283247"/>
            <a:ext cx="4750076" cy="6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just"/>
            <a:r>
              <a:rPr lang="en-AU" sz="3200">
                <a:solidFill>
                  <a:srgbClr val="FFB000"/>
                </a:solidFill>
              </a:rPr>
              <a:t>Tôi là Nguyễn Quốc Anh</a:t>
            </a:r>
            <a:endParaRPr lang="en-AU" sz="3200" dirty="0">
              <a:solidFill>
                <a:srgbClr val="FFB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63A2041-8070-475A-9A84-0298E5911C69}"/>
              </a:ext>
            </a:extLst>
          </p:cNvPr>
          <p:cNvSpPr/>
          <p:nvPr/>
        </p:nvSpPr>
        <p:spPr>
          <a:xfrm>
            <a:off x="863215" y="1237169"/>
            <a:ext cx="2128381" cy="210266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4BFE5C-BC47-4038-9AE3-4B40F664960A}"/>
              </a:ext>
            </a:extLst>
          </p:cNvPr>
          <p:cNvSpPr txBox="1"/>
          <p:nvPr/>
        </p:nvSpPr>
        <p:spPr>
          <a:xfrm>
            <a:off x="4386241" y="815242"/>
            <a:ext cx="4273912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Lớp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: k43B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Khoa: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Công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nghệ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tin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Trường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Đại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học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Quy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Nhơn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8AFF05BF-F5C1-4C0C-A096-DB276A49B56A}"/>
              </a:ext>
            </a:extLst>
          </p:cNvPr>
          <p:cNvSpPr/>
          <p:nvPr/>
        </p:nvSpPr>
        <p:spPr>
          <a:xfrm>
            <a:off x="1965488" y="260680"/>
            <a:ext cx="1597578" cy="973491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AU" dirty="0">
                <a:solidFill>
                  <a:srgbClr val="FFB000"/>
                </a:solidFill>
              </a:rPr>
              <a:t>Xin </a:t>
            </a:r>
            <a:r>
              <a:rPr lang="en-AU" dirty="0" err="1">
                <a:solidFill>
                  <a:srgbClr val="FFB000"/>
                </a:solidFill>
              </a:rPr>
              <a:t>chào</a:t>
            </a:r>
            <a:r>
              <a:rPr lang="en-AU" dirty="0">
                <a:solidFill>
                  <a:srgbClr val="FFB000"/>
                </a:solidFill>
              </a:rPr>
              <a:t> !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93403-470D-4C06-B2C4-CB81F05C2A56}"/>
              </a:ext>
            </a:extLst>
          </p:cNvPr>
          <p:cNvSpPr txBox="1"/>
          <p:nvPr/>
        </p:nvSpPr>
        <p:spPr>
          <a:xfrm>
            <a:off x="4215508" y="1924543"/>
            <a:ext cx="4674236" cy="2409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một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cậu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sinh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viên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với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ước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mơ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trở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thành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1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nhà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phát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triển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về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lập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trình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song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hành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cùng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với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cùng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với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ước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mơ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sở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thích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tìm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hiểu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về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công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nghệ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ngày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một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hiện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đại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Hiện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tại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đang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một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thành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viên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trong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nhóm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Game bug.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Tôi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được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giao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nhiệm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vụ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thiết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kế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một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trang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website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về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kết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quả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học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tập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để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đáp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ứng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nhu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cầu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xem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kết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quả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học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tập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cho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bản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thân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mình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nói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riêng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và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sinh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viên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trường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Đại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học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Quy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Nhơn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nói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chung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5"/>
          <p:cNvSpPr txBox="1">
            <a:spLocks noGrp="1"/>
          </p:cNvSpPr>
          <p:nvPr>
            <p:ph type="title"/>
          </p:nvPr>
        </p:nvSpPr>
        <p:spPr>
          <a:xfrm>
            <a:off x="393405" y="198310"/>
            <a:ext cx="8356995" cy="806700"/>
          </a:xfrm>
          <a:prstGeom prst="rect">
            <a:avLst/>
          </a:prstGeom>
          <a:solidFill>
            <a:srgbClr val="FFB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Công việc hàng tuần</a:t>
            </a:r>
            <a:endParaRPr dirty="0"/>
          </a:p>
        </p:txBody>
      </p:sp>
      <p:sp>
        <p:nvSpPr>
          <p:cNvPr id="581" name="Google Shape;581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582" name="Google Shape;582;p45"/>
          <p:cNvGrpSpPr/>
          <p:nvPr/>
        </p:nvGrpSpPr>
        <p:grpSpPr>
          <a:xfrm>
            <a:off x="798460" y="1320297"/>
            <a:ext cx="3608219" cy="3243853"/>
            <a:chOff x="3778727" y="4460423"/>
            <a:chExt cx="720160" cy="647437"/>
          </a:xfrm>
        </p:grpSpPr>
        <p:sp>
          <p:nvSpPr>
            <p:cNvPr id="583" name="Google Shape;583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Tuần 2</a:t>
              </a:r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Tuần 1</a:t>
              </a:r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Tuần 6</a:t>
              </a:r>
              <a:endParaRPr sz="1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Tuần 4</a:t>
              </a:r>
              <a:endParaRPr sz="1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Tuần 5</a:t>
              </a:r>
              <a:endParaRPr sz="1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Tuần 3</a:t>
              </a:r>
              <a:endParaRPr sz="12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590" name="Google Shape;590;p45"/>
          <p:cNvCxnSpPr>
            <a:cxnSpLocks/>
          </p:cNvCxnSpPr>
          <p:nvPr/>
        </p:nvCxnSpPr>
        <p:spPr>
          <a:xfrm>
            <a:off x="4184201" y="1950075"/>
            <a:ext cx="134472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1" name="Google Shape;591;p45"/>
          <p:cNvSpPr txBox="1"/>
          <p:nvPr/>
        </p:nvSpPr>
        <p:spPr>
          <a:xfrm>
            <a:off x="5677784" y="1778025"/>
            <a:ext cx="3072616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Hoàn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thiện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và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ra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mắt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chương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trình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2" name="Google Shape;592;p45"/>
          <p:cNvCxnSpPr>
            <a:cxnSpLocks/>
          </p:cNvCxnSpPr>
          <p:nvPr/>
        </p:nvCxnSpPr>
        <p:spPr>
          <a:xfrm>
            <a:off x="3964018" y="2431690"/>
            <a:ext cx="1564912" cy="706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3" name="Google Shape;593;p45"/>
          <p:cNvSpPr txBox="1"/>
          <p:nvPr/>
        </p:nvSpPr>
        <p:spPr>
          <a:xfrm>
            <a:off x="5677784" y="2259640"/>
            <a:ext cx="3072616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Kiểm thử và sửa lỗi chương trình</a:t>
            </a:r>
          </a:p>
        </p:txBody>
      </p:sp>
      <p:cxnSp>
        <p:nvCxnSpPr>
          <p:cNvPr id="594" name="Google Shape;594;p45"/>
          <p:cNvCxnSpPr>
            <a:cxnSpLocks/>
          </p:cNvCxnSpPr>
          <p:nvPr/>
        </p:nvCxnSpPr>
        <p:spPr>
          <a:xfrm>
            <a:off x="3741551" y="2913325"/>
            <a:ext cx="178737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5" name="Google Shape;595;p45"/>
          <p:cNvSpPr txBox="1"/>
          <p:nvPr/>
        </p:nvSpPr>
        <p:spPr>
          <a:xfrm>
            <a:off x="5677784" y="2741255"/>
            <a:ext cx="3072615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oàn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thiện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chức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năng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,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nhận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đóng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góp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ý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kiến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từ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các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thành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viên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và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phát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triển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thêm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chức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năng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6" name="Google Shape;596;p45"/>
          <p:cNvCxnSpPr>
            <a:cxnSpLocks/>
          </p:cNvCxnSpPr>
          <p:nvPr/>
        </p:nvCxnSpPr>
        <p:spPr>
          <a:xfrm>
            <a:off x="3519089" y="3394920"/>
            <a:ext cx="2009841" cy="7068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7" name="Google Shape;597;p45"/>
          <p:cNvSpPr txBox="1"/>
          <p:nvPr/>
        </p:nvSpPr>
        <p:spPr>
          <a:xfrm>
            <a:off x="5677784" y="3179621"/>
            <a:ext cx="3072614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Hoản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chỉnh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giao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diện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và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xử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lý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chức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năng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8" name="Google Shape;598;p45"/>
          <p:cNvCxnSpPr>
            <a:cxnSpLocks/>
          </p:cNvCxnSpPr>
          <p:nvPr/>
        </p:nvCxnSpPr>
        <p:spPr>
          <a:xfrm>
            <a:off x="3295494" y="3810994"/>
            <a:ext cx="2233436" cy="7498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9" name="Google Shape;599;p45"/>
          <p:cNvSpPr txBox="1"/>
          <p:nvPr/>
        </p:nvSpPr>
        <p:spPr>
          <a:xfrm>
            <a:off x="5677786" y="3650779"/>
            <a:ext cx="3072614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Lập kế hoạch và phát thảo giao diện và chức năng người dùng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00" name="Google Shape;600;p45"/>
          <p:cNvCxnSpPr>
            <a:cxnSpLocks/>
          </p:cNvCxnSpPr>
          <p:nvPr/>
        </p:nvCxnSpPr>
        <p:spPr>
          <a:xfrm flipV="1">
            <a:off x="3072809" y="4286671"/>
            <a:ext cx="2456121" cy="592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1" name="Google Shape;601;p45"/>
          <p:cNvSpPr txBox="1"/>
          <p:nvPr/>
        </p:nvSpPr>
        <p:spPr>
          <a:xfrm>
            <a:off x="5677787" y="4114621"/>
            <a:ext cx="3072614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Nghiên cứu, tham khảo và phân tích nhu cầu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02" name="Google Shape;602;p45"/>
          <p:cNvGrpSpPr/>
          <p:nvPr/>
        </p:nvGrpSpPr>
        <p:grpSpPr>
          <a:xfrm>
            <a:off x="554880" y="433872"/>
            <a:ext cx="205851" cy="335576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603" name="Google Shape;603;p4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7813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body" idx="1"/>
          </p:nvPr>
        </p:nvSpPr>
        <p:spPr>
          <a:xfrm>
            <a:off x="382772" y="116958"/>
            <a:ext cx="8367628" cy="877793"/>
          </a:xfrm>
          <a:prstGeom prst="rect">
            <a:avLst/>
          </a:prstGeom>
          <a:solidFill>
            <a:srgbClr val="FFB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spcBef>
                <a:spcPts val="600"/>
              </a:spcBef>
              <a:buNone/>
            </a:pPr>
            <a:r>
              <a:rPr lang="en-US" sz="2400" dirty="0" err="1">
                <a:solidFill>
                  <a:schemeClr val="bg1"/>
                </a:solidFill>
              </a:rPr>
              <a:t>Kết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quả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chương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trình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Chức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năng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xem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kết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quả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học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tập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spcBef>
                <a:spcPts val="600"/>
              </a:spcBef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94" name="Google Shape;394;p37"/>
          <p:cNvSpPr txBox="1">
            <a:spLocks noGrp="1"/>
          </p:cNvSpPr>
          <p:nvPr>
            <p:ph type="sldNum" idx="12"/>
          </p:nvPr>
        </p:nvSpPr>
        <p:spPr>
          <a:xfrm>
            <a:off x="8750400" y="4569442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D162B2C5-E6DB-42B7-98F5-6D57B5ADAE41}"/>
              </a:ext>
            </a:extLst>
          </p:cNvPr>
          <p:cNvSpPr/>
          <p:nvPr/>
        </p:nvSpPr>
        <p:spPr>
          <a:xfrm>
            <a:off x="515581" y="393475"/>
            <a:ext cx="303126" cy="233846"/>
          </a:xfrm>
          <a:prstGeom prst="strip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FB73BA-C1E7-6501-5466-A176B383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0" y="1111424"/>
            <a:ext cx="5417438" cy="32448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DECE65D-BD57-899E-232F-A611EE60DA05}"/>
              </a:ext>
            </a:extLst>
          </p:cNvPr>
          <p:cNvSpPr/>
          <p:nvPr/>
        </p:nvSpPr>
        <p:spPr>
          <a:xfrm>
            <a:off x="5873750" y="1111424"/>
            <a:ext cx="2876650" cy="3244801"/>
          </a:xfrm>
          <a:prstGeom prst="rect">
            <a:avLst/>
          </a:prstGeom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6D943-F27E-84F3-8071-9358C779404A}"/>
              </a:ext>
            </a:extLst>
          </p:cNvPr>
          <p:cNvSpPr txBox="1"/>
          <p:nvPr/>
        </p:nvSpPr>
        <p:spPr>
          <a:xfrm>
            <a:off x="5937300" y="1200175"/>
            <a:ext cx="2635250" cy="198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900" dirty="0">
                <a:solidFill>
                  <a:schemeClr val="bg1"/>
                </a:solidFill>
              </a:rPr>
              <a:t>+ Trang </a:t>
            </a:r>
            <a:r>
              <a:rPr lang="en-US" sz="900" dirty="0" err="1">
                <a:solidFill>
                  <a:schemeClr val="bg1"/>
                </a:solidFill>
              </a:rPr>
              <a:t>kết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quả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sẽ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hiển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thị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kết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quả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phần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của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bạn</a:t>
            </a:r>
            <a:r>
              <a:rPr lang="en-US" sz="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chemeClr val="bg1"/>
                </a:solidFill>
              </a:rPr>
              <a:t>+ </a:t>
            </a:r>
            <a:r>
              <a:rPr lang="en-US" sz="900" dirty="0" err="1">
                <a:solidFill>
                  <a:schemeClr val="bg1"/>
                </a:solidFill>
              </a:rPr>
              <a:t>Số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lượng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kết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quả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phần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đạt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hoặc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rớt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được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hiển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thị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tại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dòng</a:t>
            </a:r>
            <a:r>
              <a:rPr lang="en-US" sz="900" dirty="0">
                <a:solidFill>
                  <a:schemeClr val="bg1"/>
                </a:solidFill>
              </a:rPr>
              <a:t> “ </a:t>
            </a:r>
            <a:r>
              <a:rPr lang="en-US" sz="900" dirty="0" err="1">
                <a:solidFill>
                  <a:srgbClr val="FF0000"/>
                </a:solidFill>
              </a:rPr>
              <a:t>Tình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 err="1">
                <a:solidFill>
                  <a:srgbClr val="FF0000"/>
                </a:solidFill>
              </a:rPr>
              <a:t>trạng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 err="1">
                <a:solidFill>
                  <a:srgbClr val="FF0000"/>
                </a:solidFill>
              </a:rPr>
              <a:t>học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 err="1">
                <a:solidFill>
                  <a:srgbClr val="FF0000"/>
                </a:solidFill>
              </a:rPr>
              <a:t>phần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>
                <a:solidFill>
                  <a:schemeClr val="bg1"/>
                </a:solidFill>
              </a:rPr>
              <a:t>“</a:t>
            </a: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chemeClr val="bg1"/>
                </a:solidFill>
              </a:rPr>
              <a:t>+ Khi </a:t>
            </a:r>
            <a:r>
              <a:rPr lang="en-US" sz="900" dirty="0" err="1">
                <a:solidFill>
                  <a:schemeClr val="bg1"/>
                </a:solidFill>
              </a:rPr>
              <a:t>kết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quả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tập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của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bạn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bị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rơi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vào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trường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hợp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cảnh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báo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sẽ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xuất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hiện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dòng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thông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báo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và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số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lần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cảnh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báo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của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bạn</a:t>
            </a:r>
            <a:endParaRPr lang="vi-V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786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body" idx="1"/>
          </p:nvPr>
        </p:nvSpPr>
        <p:spPr>
          <a:xfrm>
            <a:off x="382772" y="116958"/>
            <a:ext cx="8367628" cy="877793"/>
          </a:xfrm>
          <a:prstGeom prst="rect">
            <a:avLst/>
          </a:prstGeom>
          <a:solidFill>
            <a:srgbClr val="FFB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spcBef>
                <a:spcPts val="600"/>
              </a:spcBef>
              <a:buNone/>
            </a:pPr>
            <a:r>
              <a:rPr lang="en-US" sz="2400" dirty="0" err="1">
                <a:solidFill>
                  <a:schemeClr val="bg1"/>
                </a:solidFill>
              </a:rPr>
              <a:t>Kết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quả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chương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trình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Chức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năng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xem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lọc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kết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quả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học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tập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4" name="Google Shape;394;p37"/>
          <p:cNvSpPr txBox="1">
            <a:spLocks noGrp="1"/>
          </p:cNvSpPr>
          <p:nvPr>
            <p:ph type="sldNum" idx="12"/>
          </p:nvPr>
        </p:nvSpPr>
        <p:spPr>
          <a:xfrm>
            <a:off x="8745950" y="4632941"/>
            <a:ext cx="398050" cy="393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D162B2C5-E6DB-42B7-98F5-6D57B5ADAE41}"/>
              </a:ext>
            </a:extLst>
          </p:cNvPr>
          <p:cNvSpPr/>
          <p:nvPr/>
        </p:nvSpPr>
        <p:spPr>
          <a:xfrm>
            <a:off x="515581" y="393475"/>
            <a:ext cx="303126" cy="233846"/>
          </a:xfrm>
          <a:prstGeom prst="strip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D6407F-F79E-CF38-26D9-0EC7A529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0" y="1051289"/>
            <a:ext cx="5731739" cy="34953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CC5933-E767-6CC6-0570-F367D4D1F17E}"/>
              </a:ext>
            </a:extLst>
          </p:cNvPr>
          <p:cNvSpPr/>
          <p:nvPr/>
        </p:nvSpPr>
        <p:spPr>
          <a:xfrm>
            <a:off x="6178550" y="1051289"/>
            <a:ext cx="2567400" cy="3495311"/>
          </a:xfrm>
          <a:prstGeom prst="rect">
            <a:avLst/>
          </a:prstGeom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F05EF-43FF-E007-14EF-273A692EF840}"/>
              </a:ext>
            </a:extLst>
          </p:cNvPr>
          <p:cNvSpPr txBox="1"/>
          <p:nvPr/>
        </p:nvSpPr>
        <p:spPr>
          <a:xfrm>
            <a:off x="6280150" y="1200175"/>
            <a:ext cx="2376939" cy="68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</a:rPr>
              <a:t>+ </a:t>
            </a:r>
            <a:r>
              <a:rPr lang="en-US" sz="900" dirty="0" err="1">
                <a:solidFill>
                  <a:schemeClr val="bg1"/>
                </a:solidFill>
              </a:rPr>
              <a:t>Tại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chương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trình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đào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tạo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bạn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có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thể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lựa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chọn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các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mục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Năm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và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kỳ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để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dễ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dàng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quan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sát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kết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quả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mình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mong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muốn</a:t>
            </a:r>
            <a:r>
              <a:rPr lang="en-US" sz="9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456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>
            <a:spLocks noGrp="1"/>
          </p:cNvSpPr>
          <p:nvPr>
            <p:ph type="body" idx="1"/>
          </p:nvPr>
        </p:nvSpPr>
        <p:spPr>
          <a:xfrm>
            <a:off x="382772" y="116958"/>
            <a:ext cx="8367628" cy="877793"/>
          </a:xfrm>
          <a:prstGeom prst="rect">
            <a:avLst/>
          </a:prstGeom>
          <a:solidFill>
            <a:srgbClr val="FFB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spcBef>
                <a:spcPts val="600"/>
              </a:spcBef>
              <a:buNone/>
            </a:pPr>
            <a:r>
              <a:rPr lang="en-US" sz="2400" dirty="0" err="1">
                <a:solidFill>
                  <a:schemeClr val="bg1"/>
                </a:solidFill>
              </a:rPr>
              <a:t>Kết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quả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chương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trình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Chức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năng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xem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học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phần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đậu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hoặc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rớt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4" name="Google Shape;394;p37"/>
          <p:cNvSpPr txBox="1">
            <a:spLocks noGrp="1"/>
          </p:cNvSpPr>
          <p:nvPr>
            <p:ph type="sldNum" idx="12"/>
          </p:nvPr>
        </p:nvSpPr>
        <p:spPr>
          <a:xfrm>
            <a:off x="8745950" y="4632941"/>
            <a:ext cx="398050" cy="393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D162B2C5-E6DB-42B7-98F5-6D57B5ADAE41}"/>
              </a:ext>
            </a:extLst>
          </p:cNvPr>
          <p:cNvSpPr/>
          <p:nvPr/>
        </p:nvSpPr>
        <p:spPr>
          <a:xfrm>
            <a:off x="515581" y="393475"/>
            <a:ext cx="303126" cy="233846"/>
          </a:xfrm>
          <a:prstGeom prst="strip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C5933-E767-6CC6-0570-F367D4D1F17E}"/>
              </a:ext>
            </a:extLst>
          </p:cNvPr>
          <p:cNvSpPr/>
          <p:nvPr/>
        </p:nvSpPr>
        <p:spPr>
          <a:xfrm>
            <a:off x="6673850" y="1051289"/>
            <a:ext cx="2072100" cy="3495311"/>
          </a:xfrm>
          <a:prstGeom prst="rect">
            <a:avLst/>
          </a:prstGeom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F05EF-43FF-E007-14EF-273A692EF840}"/>
              </a:ext>
            </a:extLst>
          </p:cNvPr>
          <p:cNvSpPr txBox="1"/>
          <p:nvPr/>
        </p:nvSpPr>
        <p:spPr>
          <a:xfrm>
            <a:off x="6703361" y="1167650"/>
            <a:ext cx="2017527" cy="193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</a:rPr>
              <a:t>+ Khi </a:t>
            </a:r>
            <a:r>
              <a:rPr lang="en-US" sz="900" dirty="0" err="1">
                <a:solidFill>
                  <a:schemeClr val="bg1"/>
                </a:solidFill>
              </a:rPr>
              <a:t>nhấn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vào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nút</a:t>
            </a:r>
            <a:r>
              <a:rPr lang="en-US" sz="900" dirty="0">
                <a:solidFill>
                  <a:schemeClr val="bg1"/>
                </a:solidFill>
              </a:rPr>
              <a:t> “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phần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đậu</a:t>
            </a:r>
            <a:r>
              <a:rPr lang="en-US" sz="900" dirty="0">
                <a:solidFill>
                  <a:schemeClr val="bg1"/>
                </a:solidFill>
              </a:rPr>
              <a:t>” </a:t>
            </a:r>
            <a:r>
              <a:rPr lang="en-US" sz="900" dirty="0" err="1">
                <a:solidFill>
                  <a:schemeClr val="bg1"/>
                </a:solidFill>
              </a:rPr>
              <a:t>hoặc</a:t>
            </a:r>
            <a:r>
              <a:rPr lang="en-US" sz="900" dirty="0">
                <a:solidFill>
                  <a:schemeClr val="bg1"/>
                </a:solidFill>
              </a:rPr>
              <a:t> “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phân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rót</a:t>
            </a:r>
            <a:r>
              <a:rPr lang="en-US" sz="900" dirty="0">
                <a:solidFill>
                  <a:schemeClr val="bg1"/>
                </a:solidFill>
              </a:rPr>
              <a:t>” </a:t>
            </a:r>
            <a:r>
              <a:rPr lang="en-US" sz="900" dirty="0" err="1">
                <a:solidFill>
                  <a:schemeClr val="bg1"/>
                </a:solidFill>
              </a:rPr>
              <a:t>toàn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bộ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kết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quả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phần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của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bạn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sẽ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được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hiển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thị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theo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trạng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thái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nút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nhấn</a:t>
            </a:r>
            <a:r>
              <a:rPr lang="en-US" sz="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</a:rPr>
              <a:t>+ </a:t>
            </a:r>
            <a:r>
              <a:rPr lang="en-US" sz="900" dirty="0" err="1">
                <a:solidFill>
                  <a:schemeClr val="bg1"/>
                </a:solidFill>
              </a:rPr>
              <a:t>Chức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năng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này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ra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đời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nhằm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mục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đích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giúp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sinh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viên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dễ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dàng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theo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dõi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phần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rớt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hoặc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đậu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của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từng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năm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và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kỳ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mà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không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cần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phải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tìm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toàn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bộ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kết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quả</a:t>
            </a:r>
            <a:r>
              <a:rPr lang="en-US" sz="9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5D838-D5CD-5016-5174-86A40992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99" y="1051289"/>
            <a:ext cx="3051087" cy="2535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7B118-554F-A226-DA6C-56731765B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199" y="1051289"/>
            <a:ext cx="3170139" cy="2516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2CA3A7-D37E-C34C-5090-BD53E62F3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198" y="3567900"/>
            <a:ext cx="3140627" cy="907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78AB10-0411-4042-8826-4F56123A0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98" y="3587092"/>
            <a:ext cx="3051088" cy="8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7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>
            <a:spLocks noGrp="1"/>
          </p:cNvSpPr>
          <p:nvPr>
            <p:ph type="body" idx="1"/>
          </p:nvPr>
        </p:nvSpPr>
        <p:spPr>
          <a:xfrm>
            <a:off x="382772" y="116958"/>
            <a:ext cx="8367628" cy="877793"/>
          </a:xfrm>
          <a:prstGeom prst="rect">
            <a:avLst/>
          </a:prstGeom>
          <a:solidFill>
            <a:srgbClr val="FFB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spcBef>
                <a:spcPts val="600"/>
              </a:spcBef>
              <a:buNone/>
            </a:pPr>
            <a:r>
              <a:rPr lang="en-US" sz="2400" dirty="0" err="1">
                <a:solidFill>
                  <a:schemeClr val="bg1"/>
                </a:solidFill>
              </a:rPr>
              <a:t>Kết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quả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chương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trình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Chức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năng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xem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chi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tiết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học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phần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4" name="Google Shape;394;p37"/>
          <p:cNvSpPr txBox="1">
            <a:spLocks noGrp="1"/>
          </p:cNvSpPr>
          <p:nvPr>
            <p:ph type="sldNum" idx="12"/>
          </p:nvPr>
        </p:nvSpPr>
        <p:spPr>
          <a:xfrm>
            <a:off x="8750400" y="4632941"/>
            <a:ext cx="398050" cy="393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D162B2C5-E6DB-42B7-98F5-6D57B5ADAE41}"/>
              </a:ext>
            </a:extLst>
          </p:cNvPr>
          <p:cNvSpPr/>
          <p:nvPr/>
        </p:nvSpPr>
        <p:spPr>
          <a:xfrm>
            <a:off x="515581" y="393475"/>
            <a:ext cx="303126" cy="233846"/>
          </a:xfrm>
          <a:prstGeom prst="strip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C5933-E767-6CC6-0570-F367D4D1F17E}"/>
              </a:ext>
            </a:extLst>
          </p:cNvPr>
          <p:cNvSpPr/>
          <p:nvPr/>
        </p:nvSpPr>
        <p:spPr>
          <a:xfrm>
            <a:off x="5505450" y="1051289"/>
            <a:ext cx="3244950" cy="3495311"/>
          </a:xfrm>
          <a:prstGeom prst="rect">
            <a:avLst/>
          </a:prstGeom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F05EF-43FF-E007-14EF-273A692EF840}"/>
              </a:ext>
            </a:extLst>
          </p:cNvPr>
          <p:cNvSpPr txBox="1"/>
          <p:nvPr/>
        </p:nvSpPr>
        <p:spPr>
          <a:xfrm>
            <a:off x="5575300" y="1167650"/>
            <a:ext cx="3145589" cy="68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</a:rPr>
              <a:t>+ Khi </a:t>
            </a:r>
            <a:r>
              <a:rPr lang="en-US" sz="900" dirty="0" err="1">
                <a:solidFill>
                  <a:schemeClr val="bg1"/>
                </a:solidFill>
              </a:rPr>
              <a:t>nhấn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vào</a:t>
            </a:r>
            <a:r>
              <a:rPr lang="en-US" sz="900" dirty="0">
                <a:solidFill>
                  <a:schemeClr val="bg1"/>
                </a:solidFill>
              </a:rPr>
              <a:t> icon </a:t>
            </a:r>
            <a:r>
              <a:rPr lang="en-US" sz="900" dirty="0" err="1">
                <a:solidFill>
                  <a:schemeClr val="bg1"/>
                </a:solidFill>
              </a:rPr>
              <a:t>tại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cột</a:t>
            </a:r>
            <a:r>
              <a:rPr lang="en-US" sz="900" dirty="0">
                <a:solidFill>
                  <a:schemeClr val="bg1"/>
                </a:solidFill>
              </a:rPr>
              <a:t> chi </a:t>
            </a:r>
            <a:r>
              <a:rPr lang="en-US" sz="900" dirty="0" err="1">
                <a:solidFill>
                  <a:schemeClr val="bg1"/>
                </a:solidFill>
              </a:rPr>
              <a:t>tiết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xuất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hiện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một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bảng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hiển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thị</a:t>
            </a:r>
            <a:r>
              <a:rPr lang="en-US" sz="900" dirty="0">
                <a:solidFill>
                  <a:schemeClr val="bg1"/>
                </a:solidFill>
              </a:rPr>
              <a:t>. </a:t>
            </a:r>
            <a:r>
              <a:rPr lang="en-US" sz="900" dirty="0" err="1">
                <a:solidFill>
                  <a:schemeClr val="bg1"/>
                </a:solidFill>
              </a:rPr>
              <a:t>Tại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đây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bạn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có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thể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xem</a:t>
            </a:r>
            <a:r>
              <a:rPr lang="en-US" sz="900" dirty="0">
                <a:solidFill>
                  <a:schemeClr val="bg1"/>
                </a:solidFill>
              </a:rPr>
              <a:t> chi </a:t>
            </a:r>
            <a:r>
              <a:rPr lang="en-US" sz="900" dirty="0" err="1">
                <a:solidFill>
                  <a:schemeClr val="bg1"/>
                </a:solidFill>
              </a:rPr>
              <a:t>tiết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các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điểm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thành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phần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của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một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môn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mà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bạn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chọn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4B758-110E-693F-8835-FC626C77E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72" y="1051289"/>
            <a:ext cx="5045208" cy="402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7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>
            <a:spLocks noGrp="1"/>
          </p:cNvSpPr>
          <p:nvPr>
            <p:ph type="body" idx="1"/>
          </p:nvPr>
        </p:nvSpPr>
        <p:spPr>
          <a:xfrm>
            <a:off x="382772" y="116958"/>
            <a:ext cx="8367628" cy="877793"/>
          </a:xfrm>
          <a:prstGeom prst="rect">
            <a:avLst/>
          </a:prstGeom>
          <a:solidFill>
            <a:srgbClr val="FFB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spcBef>
                <a:spcPts val="600"/>
              </a:spcBef>
              <a:buNone/>
            </a:pPr>
            <a:r>
              <a:rPr lang="en-US" sz="2400" dirty="0" err="1">
                <a:solidFill>
                  <a:schemeClr val="bg1"/>
                </a:solidFill>
              </a:rPr>
              <a:t>Kết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quả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chương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trình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Chức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năng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xem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học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phần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chưa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tích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lũy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4" name="Google Shape;394;p37"/>
          <p:cNvSpPr txBox="1">
            <a:spLocks noGrp="1"/>
          </p:cNvSpPr>
          <p:nvPr>
            <p:ph type="sldNum" idx="12"/>
          </p:nvPr>
        </p:nvSpPr>
        <p:spPr>
          <a:xfrm>
            <a:off x="8745950" y="4632941"/>
            <a:ext cx="398050" cy="393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D162B2C5-E6DB-42B7-98F5-6D57B5ADAE41}"/>
              </a:ext>
            </a:extLst>
          </p:cNvPr>
          <p:cNvSpPr/>
          <p:nvPr/>
        </p:nvSpPr>
        <p:spPr>
          <a:xfrm>
            <a:off x="515581" y="393475"/>
            <a:ext cx="303126" cy="233846"/>
          </a:xfrm>
          <a:prstGeom prst="strip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C5933-E767-6CC6-0570-F367D4D1F17E}"/>
              </a:ext>
            </a:extLst>
          </p:cNvPr>
          <p:cNvSpPr/>
          <p:nvPr/>
        </p:nvSpPr>
        <p:spPr>
          <a:xfrm>
            <a:off x="5505450" y="1051289"/>
            <a:ext cx="3240500" cy="3495311"/>
          </a:xfrm>
          <a:prstGeom prst="rect">
            <a:avLst/>
          </a:prstGeom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F05EF-43FF-E007-14EF-273A692EF840}"/>
              </a:ext>
            </a:extLst>
          </p:cNvPr>
          <p:cNvSpPr txBox="1"/>
          <p:nvPr/>
        </p:nvSpPr>
        <p:spPr>
          <a:xfrm>
            <a:off x="5575300" y="1167650"/>
            <a:ext cx="3145589" cy="131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</a:rPr>
              <a:t>+ Khi </a:t>
            </a:r>
            <a:r>
              <a:rPr lang="en-US" sz="900" dirty="0" err="1">
                <a:solidFill>
                  <a:schemeClr val="bg1"/>
                </a:solidFill>
              </a:rPr>
              <a:t>nhấn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vào</a:t>
            </a:r>
            <a:r>
              <a:rPr lang="en-US" sz="900" dirty="0">
                <a:solidFill>
                  <a:schemeClr val="bg1"/>
                </a:solidFill>
              </a:rPr>
              <a:t> “</a:t>
            </a:r>
            <a:r>
              <a:rPr lang="en-US" sz="900" dirty="0" err="1">
                <a:solidFill>
                  <a:schemeClr val="bg1"/>
                </a:solidFill>
              </a:rPr>
              <a:t>Xem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phần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chưa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tích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lũy</a:t>
            </a:r>
            <a:r>
              <a:rPr lang="en-US" sz="900" dirty="0">
                <a:solidFill>
                  <a:schemeClr val="bg1"/>
                </a:solidFill>
              </a:rPr>
              <a:t>” </a:t>
            </a:r>
            <a:r>
              <a:rPr lang="en-US" sz="900" dirty="0" err="1">
                <a:solidFill>
                  <a:schemeClr val="bg1"/>
                </a:solidFill>
              </a:rPr>
              <a:t>tại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trang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này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toàn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bộ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phần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của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các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kỳ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bạn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chưa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đăng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ký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hoặc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rớt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sẽ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được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hiển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thị</a:t>
            </a:r>
            <a:r>
              <a:rPr lang="en-US" sz="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</a:rPr>
              <a:t>+ </a:t>
            </a:r>
            <a:r>
              <a:rPr lang="en-US" sz="900" dirty="0" err="1">
                <a:solidFill>
                  <a:schemeClr val="bg1"/>
                </a:solidFill>
              </a:rPr>
              <a:t>Chức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năng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này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ra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đời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nhằm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mục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đích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giúp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sinh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viên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dễ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dàng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quan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sát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những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môn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mà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năm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và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học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kỳ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đó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mà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mình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chưa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tích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lũy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7F1CF-3B02-7F63-2EA6-8427E221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62" y="1051289"/>
            <a:ext cx="5035984" cy="27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56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B300DD-2C94-D4C7-DF63-FEDD45161A9C}"/>
              </a:ext>
            </a:extLst>
          </p:cNvPr>
          <p:cNvSpPr/>
          <p:nvPr/>
        </p:nvSpPr>
        <p:spPr>
          <a:xfrm>
            <a:off x="-31323" y="1"/>
            <a:ext cx="3940991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4C18A-0BD4-4B46-75B8-6679C7B0C80C}"/>
              </a:ext>
            </a:extLst>
          </p:cNvPr>
          <p:cNvSpPr txBox="1"/>
          <p:nvPr/>
        </p:nvSpPr>
        <p:spPr>
          <a:xfrm>
            <a:off x="2341002" y="2417432"/>
            <a:ext cx="4682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748F0-50B7-1971-E8EE-1F1FE17DD5FF}"/>
              </a:ext>
            </a:extLst>
          </p:cNvPr>
          <p:cNvSpPr txBox="1"/>
          <p:nvPr/>
        </p:nvSpPr>
        <p:spPr>
          <a:xfrm>
            <a:off x="4068398" y="2255575"/>
            <a:ext cx="4682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err="1"/>
              <a:t>Công</a:t>
            </a:r>
            <a:r>
              <a:rPr lang="en-AU" dirty="0"/>
              <a:t> </a:t>
            </a:r>
            <a:r>
              <a:rPr lang="en-AU" dirty="0" err="1"/>
              <a:t>việc</a:t>
            </a:r>
            <a:r>
              <a:rPr lang="en-AU" dirty="0"/>
              <a:t> </a:t>
            </a:r>
            <a:r>
              <a:rPr lang="en-AU" dirty="0" err="1"/>
              <a:t>của</a:t>
            </a:r>
            <a:r>
              <a:rPr lang="en-AU" dirty="0"/>
              <a:t> </a:t>
            </a:r>
            <a:r>
              <a:rPr lang="en-AU" dirty="0" err="1"/>
              <a:t>mình</a:t>
            </a:r>
            <a:r>
              <a:rPr lang="en-AU" dirty="0"/>
              <a:t> </a:t>
            </a:r>
            <a:r>
              <a:rPr lang="en-AU" dirty="0" err="1"/>
              <a:t>là</a:t>
            </a:r>
            <a:r>
              <a:rPr lang="en-AU" dirty="0"/>
              <a:t> </a:t>
            </a:r>
            <a:r>
              <a:rPr lang="en-AU" dirty="0" err="1"/>
              <a:t>xây</a:t>
            </a:r>
            <a:r>
              <a:rPr lang="en-AU" dirty="0"/>
              <a:t> d</a:t>
            </a:r>
            <a:r>
              <a:rPr lang="en-US" dirty="0" err="1"/>
              <a:t>ựng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.</a:t>
            </a:r>
            <a:endParaRPr lang="en-AU" dirty="0"/>
          </a:p>
        </p:txBody>
      </p:sp>
      <p:sp>
        <p:nvSpPr>
          <p:cNvPr id="8" name="Google Shape;129;p19">
            <a:extLst>
              <a:ext uri="{FF2B5EF4-FFF2-40B4-BE49-F238E27FC236}">
                <a16:creationId xmlns:a16="http://schemas.microsoft.com/office/drawing/2014/main" id="{E42530BD-8C50-110A-9351-1932F306C903}"/>
              </a:ext>
            </a:extLst>
          </p:cNvPr>
          <p:cNvSpPr txBox="1">
            <a:spLocks/>
          </p:cNvSpPr>
          <p:nvPr/>
        </p:nvSpPr>
        <p:spPr>
          <a:xfrm>
            <a:off x="1455412" y="345361"/>
            <a:ext cx="7085700" cy="67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0">
              <a:spcBef>
                <a:spcPts val="600"/>
              </a:spcBef>
              <a:buSzPts val="2600"/>
            </a:pPr>
            <a:endParaRPr lang="en-AU" dirty="0"/>
          </a:p>
          <a:p>
            <a:pPr marL="63500">
              <a:spcBef>
                <a:spcPts val="600"/>
              </a:spcBef>
              <a:buSzPts val="2600"/>
            </a:pPr>
            <a:endParaRPr lang="en-AU" dirty="0"/>
          </a:p>
          <a:p>
            <a:pPr marL="406400" indent="-342900">
              <a:spcBef>
                <a:spcPts val="600"/>
              </a:spcBef>
              <a:buSzPts val="2600"/>
              <a:buFontTx/>
              <a:buChar char="-"/>
            </a:pPr>
            <a:endParaRPr lang="en-AU" dirty="0"/>
          </a:p>
        </p:txBody>
      </p:sp>
      <p:sp>
        <p:nvSpPr>
          <p:cNvPr id="9" name="Google Shape;129;p19">
            <a:extLst>
              <a:ext uri="{FF2B5EF4-FFF2-40B4-BE49-F238E27FC236}">
                <a16:creationId xmlns:a16="http://schemas.microsoft.com/office/drawing/2014/main" id="{BB256740-07A6-D7CC-9B49-44A1CA9657C8}"/>
              </a:ext>
            </a:extLst>
          </p:cNvPr>
          <p:cNvSpPr txBox="1">
            <a:spLocks/>
          </p:cNvSpPr>
          <p:nvPr/>
        </p:nvSpPr>
        <p:spPr>
          <a:xfrm>
            <a:off x="1434786" y="102094"/>
            <a:ext cx="1695633" cy="58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0">
              <a:spcBef>
                <a:spcPts val="600"/>
              </a:spcBef>
              <a:buSzPts val="2600"/>
            </a:pPr>
            <a:endParaRPr lang="en-AU" dirty="0"/>
          </a:p>
        </p:txBody>
      </p:sp>
      <p:sp>
        <p:nvSpPr>
          <p:cNvPr id="10" name="Google Shape;386;p36">
            <a:extLst>
              <a:ext uri="{FF2B5EF4-FFF2-40B4-BE49-F238E27FC236}">
                <a16:creationId xmlns:a16="http://schemas.microsoft.com/office/drawing/2014/main" id="{E153629B-2CDB-AD4C-5DAF-7C46B0721B60}"/>
              </a:ext>
            </a:extLst>
          </p:cNvPr>
          <p:cNvSpPr txBox="1">
            <a:spLocks/>
          </p:cNvSpPr>
          <p:nvPr/>
        </p:nvSpPr>
        <p:spPr>
          <a:xfrm>
            <a:off x="4014789" y="757532"/>
            <a:ext cx="3493292" cy="164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AU" sz="3200" dirty="0" err="1">
                <a:solidFill>
                  <a:schemeClr val="accent1"/>
                </a:solidFill>
              </a:rPr>
              <a:t>Tiếp</a:t>
            </a:r>
            <a:r>
              <a:rPr lang="en-AU" sz="3200" dirty="0">
                <a:solidFill>
                  <a:schemeClr val="accent1"/>
                </a:solidFill>
              </a:rPr>
              <a:t> </a:t>
            </a:r>
            <a:r>
              <a:rPr lang="en-AU" sz="3200" dirty="0" err="1">
                <a:solidFill>
                  <a:schemeClr val="accent1"/>
                </a:solidFill>
              </a:rPr>
              <a:t>theo</a:t>
            </a:r>
            <a:r>
              <a:rPr lang="en-AU" sz="3200" dirty="0">
                <a:solidFill>
                  <a:schemeClr val="accent1"/>
                </a:solidFill>
              </a:rPr>
              <a:t> </a:t>
            </a:r>
            <a:r>
              <a:rPr lang="en-AU" sz="3200" dirty="0" err="1">
                <a:solidFill>
                  <a:schemeClr val="accent1"/>
                </a:solidFill>
              </a:rPr>
              <a:t>là</a:t>
            </a:r>
            <a:r>
              <a:rPr lang="en-AU" sz="3200" dirty="0">
                <a:solidFill>
                  <a:schemeClr val="accent1"/>
                </a:solidFill>
              </a:rPr>
              <a:t> </a:t>
            </a:r>
            <a:r>
              <a:rPr lang="en-AU" sz="3200" dirty="0" err="1">
                <a:solidFill>
                  <a:schemeClr val="accent1"/>
                </a:solidFill>
              </a:rPr>
              <a:t>mình</a:t>
            </a:r>
            <a:r>
              <a:rPr lang="en-AU" sz="3200" dirty="0">
                <a:solidFill>
                  <a:schemeClr val="accent1"/>
                </a:solidFill>
              </a:rPr>
              <a:t>. </a:t>
            </a:r>
            <a:r>
              <a:rPr lang="en-AU" sz="3200" dirty="0" err="1">
                <a:solidFill>
                  <a:schemeClr val="accent1"/>
                </a:solidFill>
              </a:rPr>
              <a:t>Võ</a:t>
            </a:r>
            <a:r>
              <a:rPr lang="en-AU" sz="3200" dirty="0">
                <a:solidFill>
                  <a:schemeClr val="accent1"/>
                </a:solidFill>
              </a:rPr>
              <a:t> Duy Long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C10E9-72FD-4EA1-8411-924034C4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83" y="294805"/>
            <a:ext cx="3440778" cy="45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1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en-AU" dirty="0" err="1"/>
              <a:t>Lên</a:t>
            </a:r>
            <a:r>
              <a:rPr lang="en-AU" dirty="0"/>
              <a:t> </a:t>
            </a:r>
            <a:r>
              <a:rPr lang="en-AU" dirty="0" err="1"/>
              <a:t>kế</a:t>
            </a:r>
            <a:r>
              <a:rPr lang="en-AU" dirty="0"/>
              <a:t> </a:t>
            </a:r>
            <a:r>
              <a:rPr lang="en-AU" dirty="0" err="1"/>
              <a:t>hoạch</a:t>
            </a:r>
            <a:r>
              <a:rPr lang="en" dirty="0"/>
              <a:t>: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Thảo luận, thống nhất ý tưởng, chia công việc…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492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59FE5-6C4C-4222-940E-93E55A060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9FB32-3D57-4EA8-8DA8-1751AF97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56" y="157163"/>
            <a:ext cx="6927066" cy="3435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74F5BE-5485-4F36-BAB4-CD61501D84A3}"/>
              </a:ext>
            </a:extLst>
          </p:cNvPr>
          <p:cNvSpPr/>
          <p:nvPr/>
        </p:nvSpPr>
        <p:spPr>
          <a:xfrm>
            <a:off x="1396256" y="3592268"/>
            <a:ext cx="6927066" cy="1243012"/>
          </a:xfrm>
          <a:prstGeom prst="rect">
            <a:avLst/>
          </a:prstGeom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lựa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kì,Trang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top 50 </a:t>
            </a:r>
            <a:r>
              <a:rPr lang="en-US" dirty="0" err="1">
                <a:solidFill>
                  <a:schemeClr val="bg1"/>
                </a:solidFill>
              </a:rPr>
              <a:t>sinh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trung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kì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hệ</a:t>
            </a:r>
            <a:r>
              <a:rPr lang="en-US" dirty="0">
                <a:solidFill>
                  <a:schemeClr val="bg1"/>
                </a:solidFill>
              </a:rPr>
              <a:t> 10 </a:t>
            </a:r>
            <a:r>
              <a:rPr lang="en-US" dirty="0" err="1">
                <a:solidFill>
                  <a:schemeClr val="bg1"/>
                </a:solidFill>
              </a:rPr>
              <a:t>cao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nhất</a:t>
            </a:r>
            <a:r>
              <a:rPr lang="en-US" dirty="0">
                <a:solidFill>
                  <a:schemeClr val="bg1"/>
                </a:solidFill>
              </a:rPr>
              <a:t> đ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kì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đ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trên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Thứ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hạng</a:t>
            </a:r>
            <a:r>
              <a:rPr lang="en-US" dirty="0">
                <a:solidFill>
                  <a:schemeClr val="bg1"/>
                </a:solidFill>
              </a:rPr>
              <a:t> đ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sắp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giảm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điểm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369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59FE5-6C4C-4222-940E-93E55A060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4F5BE-5485-4F36-BAB4-CD61501D84A3}"/>
              </a:ext>
            </a:extLst>
          </p:cNvPr>
          <p:cNvSpPr/>
          <p:nvPr/>
        </p:nvSpPr>
        <p:spPr>
          <a:xfrm>
            <a:off x="1396256" y="3592268"/>
            <a:ext cx="6927066" cy="1243012"/>
          </a:xfrm>
          <a:prstGeom prst="rect">
            <a:avLst/>
          </a:prstGeom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cạnh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còn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kiếm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Dựa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đ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ô input </a:t>
            </a: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d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lọc</a:t>
            </a:r>
            <a:r>
              <a:rPr lang="en-US" dirty="0">
                <a:solidFill>
                  <a:schemeClr val="bg1"/>
                </a:solidFill>
              </a:rPr>
              <a:t> ra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thứ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t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4218F-30A7-4FD3-80F9-98841C21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55" y="83545"/>
            <a:ext cx="6927065" cy="32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14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AU" dirty="0" err="1"/>
              <a:t>Chỉnh</a:t>
            </a:r>
            <a:r>
              <a:rPr lang="en-AU" dirty="0"/>
              <a:t> s</a:t>
            </a:r>
            <a:r>
              <a:rPr lang="en-US" dirty="0" err="1"/>
              <a:t>ửa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</a:t>
            </a:r>
            <a:r>
              <a:rPr lang="en" dirty="0"/>
              <a:t>: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,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845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B300DD-2C94-D4C7-DF63-FEDD45161A9C}"/>
              </a:ext>
            </a:extLst>
          </p:cNvPr>
          <p:cNvSpPr/>
          <p:nvPr/>
        </p:nvSpPr>
        <p:spPr>
          <a:xfrm>
            <a:off x="-31323" y="1"/>
            <a:ext cx="3940991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4C18A-0BD4-4B46-75B8-6679C7B0C80C}"/>
              </a:ext>
            </a:extLst>
          </p:cNvPr>
          <p:cNvSpPr txBox="1"/>
          <p:nvPr/>
        </p:nvSpPr>
        <p:spPr>
          <a:xfrm>
            <a:off x="2341002" y="2417432"/>
            <a:ext cx="4682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748F0-50B7-1971-E8EE-1F1FE17DD5FF}"/>
              </a:ext>
            </a:extLst>
          </p:cNvPr>
          <p:cNvSpPr txBox="1"/>
          <p:nvPr/>
        </p:nvSpPr>
        <p:spPr>
          <a:xfrm>
            <a:off x="4068398" y="2255575"/>
            <a:ext cx="46820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ranking</a:t>
            </a:r>
            <a:endParaRPr lang="en-AU" dirty="0"/>
          </a:p>
        </p:txBody>
      </p:sp>
      <p:sp>
        <p:nvSpPr>
          <p:cNvPr id="8" name="Google Shape;129;p19">
            <a:extLst>
              <a:ext uri="{FF2B5EF4-FFF2-40B4-BE49-F238E27FC236}">
                <a16:creationId xmlns:a16="http://schemas.microsoft.com/office/drawing/2014/main" id="{E42530BD-8C50-110A-9351-1932F306C903}"/>
              </a:ext>
            </a:extLst>
          </p:cNvPr>
          <p:cNvSpPr txBox="1">
            <a:spLocks/>
          </p:cNvSpPr>
          <p:nvPr/>
        </p:nvSpPr>
        <p:spPr>
          <a:xfrm>
            <a:off x="1455412" y="345361"/>
            <a:ext cx="7085700" cy="67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0">
              <a:spcBef>
                <a:spcPts val="600"/>
              </a:spcBef>
              <a:buSzPts val="2600"/>
            </a:pPr>
            <a:endParaRPr lang="en-AU" dirty="0"/>
          </a:p>
          <a:p>
            <a:pPr marL="63500">
              <a:spcBef>
                <a:spcPts val="600"/>
              </a:spcBef>
              <a:buSzPts val="2600"/>
            </a:pPr>
            <a:endParaRPr lang="en-AU" dirty="0"/>
          </a:p>
          <a:p>
            <a:pPr marL="406400" indent="-342900">
              <a:spcBef>
                <a:spcPts val="600"/>
              </a:spcBef>
              <a:buSzPts val="2600"/>
              <a:buFontTx/>
              <a:buChar char="-"/>
            </a:pPr>
            <a:endParaRPr lang="en-AU" dirty="0"/>
          </a:p>
        </p:txBody>
      </p:sp>
      <p:sp>
        <p:nvSpPr>
          <p:cNvPr id="9" name="Google Shape;129;p19">
            <a:extLst>
              <a:ext uri="{FF2B5EF4-FFF2-40B4-BE49-F238E27FC236}">
                <a16:creationId xmlns:a16="http://schemas.microsoft.com/office/drawing/2014/main" id="{BB256740-07A6-D7CC-9B49-44A1CA9657C8}"/>
              </a:ext>
            </a:extLst>
          </p:cNvPr>
          <p:cNvSpPr txBox="1">
            <a:spLocks/>
          </p:cNvSpPr>
          <p:nvPr/>
        </p:nvSpPr>
        <p:spPr>
          <a:xfrm>
            <a:off x="1434786" y="102094"/>
            <a:ext cx="1695633" cy="58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0">
              <a:spcBef>
                <a:spcPts val="600"/>
              </a:spcBef>
              <a:buSzPts val="2600"/>
            </a:pPr>
            <a:endParaRPr lang="en-AU" dirty="0"/>
          </a:p>
        </p:txBody>
      </p:sp>
      <p:sp>
        <p:nvSpPr>
          <p:cNvPr id="10" name="Google Shape;386;p36">
            <a:extLst>
              <a:ext uri="{FF2B5EF4-FFF2-40B4-BE49-F238E27FC236}">
                <a16:creationId xmlns:a16="http://schemas.microsoft.com/office/drawing/2014/main" id="{E153629B-2CDB-AD4C-5DAF-7C46B0721B60}"/>
              </a:ext>
            </a:extLst>
          </p:cNvPr>
          <p:cNvSpPr txBox="1">
            <a:spLocks/>
          </p:cNvSpPr>
          <p:nvPr/>
        </p:nvSpPr>
        <p:spPr>
          <a:xfrm>
            <a:off x="4014788" y="757532"/>
            <a:ext cx="4836317" cy="164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AU" sz="3200" dirty="0" err="1">
                <a:solidFill>
                  <a:schemeClr val="accent1"/>
                </a:solidFill>
              </a:rPr>
              <a:t>Võ</a:t>
            </a:r>
            <a:r>
              <a:rPr lang="en-AU" sz="3200" dirty="0">
                <a:solidFill>
                  <a:schemeClr val="accent1"/>
                </a:solidFill>
              </a:rPr>
              <a:t> Duy Long: </a:t>
            </a:r>
            <a:r>
              <a:rPr lang="en-AU" sz="3200" dirty="0" err="1">
                <a:solidFill>
                  <a:schemeClr val="accent1"/>
                </a:solidFill>
              </a:rPr>
              <a:t>Cập</a:t>
            </a:r>
            <a:r>
              <a:rPr lang="en-AU" sz="3200" dirty="0">
                <a:solidFill>
                  <a:schemeClr val="accent1"/>
                </a:solidFill>
              </a:rPr>
              <a:t> </a:t>
            </a:r>
            <a:r>
              <a:rPr lang="en-AU" sz="3200" dirty="0" err="1">
                <a:solidFill>
                  <a:schemeClr val="accent1"/>
                </a:solidFill>
              </a:rPr>
              <a:t>nhập</a:t>
            </a:r>
            <a:r>
              <a:rPr lang="en-AU" sz="3200" dirty="0">
                <a:solidFill>
                  <a:schemeClr val="accent1"/>
                </a:solidFill>
              </a:rPr>
              <a:t> </a:t>
            </a:r>
            <a:r>
              <a:rPr lang="en-AU" sz="3200" dirty="0" err="1">
                <a:solidFill>
                  <a:schemeClr val="accent1"/>
                </a:solidFill>
              </a:rPr>
              <a:t>trang</a:t>
            </a:r>
            <a:r>
              <a:rPr lang="en-AU" sz="3200" dirty="0">
                <a:solidFill>
                  <a:schemeClr val="accent1"/>
                </a:solidFill>
              </a:rPr>
              <a:t> Ranking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C10E9-72FD-4EA1-8411-924034C4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83" y="294805"/>
            <a:ext cx="3440778" cy="45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8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59FE5-6C4C-4222-940E-93E55A060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4F5BE-5485-4F36-BAB4-CD61501D84A3}"/>
              </a:ext>
            </a:extLst>
          </p:cNvPr>
          <p:cNvSpPr/>
          <p:nvPr/>
        </p:nvSpPr>
        <p:spPr>
          <a:xfrm>
            <a:off x="1410544" y="3506813"/>
            <a:ext cx="7183387" cy="1243012"/>
          </a:xfrm>
          <a:prstGeom prst="rect">
            <a:avLst/>
          </a:prstGeom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r>
              <a:rPr lang="en-US" dirty="0">
                <a:solidFill>
                  <a:schemeClr val="bg1"/>
                </a:solidFill>
              </a:rPr>
              <a:t> đ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thống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kê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d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US" dirty="0" err="1">
                <a:solidFill>
                  <a:schemeClr val="bg1"/>
                </a:solidFill>
              </a:rPr>
              <a:t>ới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AB73D-FA7F-4982-BB1A-36E73C1D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95" y="0"/>
            <a:ext cx="7478811" cy="33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1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59FE5-6C4C-4222-940E-93E55A0602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4F5BE-5485-4F36-BAB4-CD61501D84A3}"/>
              </a:ext>
            </a:extLst>
          </p:cNvPr>
          <p:cNvSpPr/>
          <p:nvPr/>
        </p:nvSpPr>
        <p:spPr>
          <a:xfrm>
            <a:off x="1410543" y="3506813"/>
            <a:ext cx="7240537" cy="1243012"/>
          </a:xfrm>
          <a:prstGeom prst="rect">
            <a:avLst/>
          </a:prstGeom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</a:rPr>
              <a:t>Nếu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nằm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thì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99+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8276C-CD26-4897-A07A-551F733E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37" y="0"/>
            <a:ext cx="7435763" cy="34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69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ctrTitle" idx="4294967295"/>
          </p:nvPr>
        </p:nvSpPr>
        <p:spPr>
          <a:xfrm>
            <a:off x="3687763" y="1362075"/>
            <a:ext cx="5456237" cy="1150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Cảm ơn thầy và các bạn đã lắng nghe !!!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7720696" y="4568432"/>
            <a:ext cx="261878" cy="2500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7395659" y="3164361"/>
            <a:ext cx="1121957" cy="1122271"/>
            <a:chOff x="6654650" y="3665275"/>
            <a:chExt cx="409100" cy="409125"/>
          </a:xfrm>
        </p:grpSpPr>
        <p:sp>
          <p:nvSpPr>
            <p:cNvPr id="145" name="Google Shape;145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7" name="Google Shape;147;p20"/>
          <p:cNvGrpSpPr/>
          <p:nvPr/>
        </p:nvGrpSpPr>
        <p:grpSpPr>
          <a:xfrm rot="1057075">
            <a:off x="6314353" y="4046754"/>
            <a:ext cx="741255" cy="741354"/>
            <a:chOff x="570875" y="4322250"/>
            <a:chExt cx="443300" cy="443325"/>
          </a:xfrm>
        </p:grpSpPr>
        <p:sp>
          <p:nvSpPr>
            <p:cNvPr id="148" name="Google Shape;148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20"/>
          <p:cNvSpPr/>
          <p:nvPr/>
        </p:nvSpPr>
        <p:spPr>
          <a:xfrm rot="2466613">
            <a:off x="6397569" y="3381714"/>
            <a:ext cx="363854" cy="34742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 rot="-1609020">
            <a:off x="6929680" y="3600338"/>
            <a:ext cx="261831" cy="2500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 rot="2926409">
            <a:off x="8517356" y="3798379"/>
            <a:ext cx="196068" cy="1872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 rot="-1609718">
            <a:off x="7701333" y="2544039"/>
            <a:ext cx="176665" cy="16868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Lên kế hoạch</a:t>
            </a: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AU" dirty="0" err="1"/>
              <a:t>Thời</a:t>
            </a:r>
            <a:r>
              <a:rPr lang="en-AU" dirty="0"/>
              <a:t> </a:t>
            </a:r>
            <a:r>
              <a:rPr lang="en-AU" dirty="0" err="1"/>
              <a:t>gian</a:t>
            </a:r>
            <a:r>
              <a:rPr lang="en-AU" dirty="0"/>
              <a:t> </a:t>
            </a:r>
            <a:r>
              <a:rPr lang="en-AU" dirty="0" err="1"/>
              <a:t>thảo</a:t>
            </a:r>
            <a:r>
              <a:rPr lang="en-AU" dirty="0"/>
              <a:t> </a:t>
            </a:r>
            <a:r>
              <a:rPr lang="en-AU" dirty="0" err="1"/>
              <a:t>luận</a:t>
            </a:r>
            <a:r>
              <a:rPr lang="en-AU" dirty="0"/>
              <a:t> 2 </a:t>
            </a:r>
            <a:r>
              <a:rPr lang="en-AU" dirty="0" err="1"/>
              <a:t>buổi</a:t>
            </a:r>
            <a:r>
              <a:rPr lang="en-AU" dirty="0"/>
              <a:t>.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AU" dirty="0" err="1"/>
              <a:t>Ngày</a:t>
            </a:r>
            <a:r>
              <a:rPr lang="en-AU" dirty="0"/>
              <a:t> </a:t>
            </a:r>
            <a:r>
              <a:rPr lang="en-AU" dirty="0" err="1"/>
              <a:t>đầu</a:t>
            </a:r>
            <a:r>
              <a:rPr lang="en-AU" dirty="0"/>
              <a:t> </a:t>
            </a:r>
            <a:r>
              <a:rPr lang="en-AU" dirty="0" err="1"/>
              <a:t>tiên</a:t>
            </a:r>
            <a:r>
              <a:rPr lang="en-AU" dirty="0"/>
              <a:t> trong </a:t>
            </a:r>
            <a:r>
              <a:rPr lang="en-AU" dirty="0" err="1"/>
              <a:t>quá</a:t>
            </a:r>
            <a:r>
              <a:rPr lang="en-AU" dirty="0"/>
              <a:t> </a:t>
            </a:r>
            <a:r>
              <a:rPr lang="en-AU" dirty="0" err="1"/>
              <a:t>trình</a:t>
            </a:r>
            <a:r>
              <a:rPr lang="en-AU" dirty="0"/>
              <a:t> </a:t>
            </a:r>
            <a:r>
              <a:rPr lang="en-AU" dirty="0" err="1"/>
              <a:t>thảo</a:t>
            </a:r>
            <a:r>
              <a:rPr lang="en-AU" dirty="0"/>
              <a:t> </a:t>
            </a:r>
            <a:r>
              <a:rPr lang="en-AU" dirty="0" err="1"/>
              <a:t>nhóm</a:t>
            </a:r>
            <a:r>
              <a:rPr lang="en-AU" dirty="0"/>
              <a:t> </a:t>
            </a:r>
            <a:r>
              <a:rPr lang="en-AU" dirty="0" err="1"/>
              <a:t>đã</a:t>
            </a:r>
            <a:r>
              <a:rPr lang="en-AU" dirty="0"/>
              <a:t> </a:t>
            </a:r>
            <a:r>
              <a:rPr lang="en-AU" dirty="0" err="1"/>
              <a:t>đồng</a:t>
            </a:r>
            <a:r>
              <a:rPr lang="en-AU" dirty="0"/>
              <a:t> ý </a:t>
            </a:r>
            <a:r>
              <a:rPr lang="en-AU" dirty="0" err="1"/>
              <a:t>thống</a:t>
            </a:r>
            <a:r>
              <a:rPr lang="en-AU" dirty="0"/>
              <a:t> </a:t>
            </a:r>
            <a:r>
              <a:rPr lang="en-AU" dirty="0" err="1"/>
              <a:t>nhất</a:t>
            </a:r>
            <a:r>
              <a:rPr lang="en-AU" dirty="0"/>
              <a:t> </a:t>
            </a:r>
            <a:r>
              <a:rPr lang="en-AU" dirty="0" err="1"/>
              <a:t>chọn</a:t>
            </a:r>
            <a:r>
              <a:rPr lang="en-AU" dirty="0"/>
              <a:t> </a:t>
            </a:r>
            <a:r>
              <a:rPr lang="en-AU" dirty="0" err="1"/>
              <a:t>chủ</a:t>
            </a:r>
            <a:r>
              <a:rPr lang="en-AU" dirty="0"/>
              <a:t> </a:t>
            </a:r>
            <a:r>
              <a:rPr lang="en-AU" dirty="0" err="1"/>
              <a:t>đề</a:t>
            </a:r>
            <a:r>
              <a:rPr lang="en-AU" dirty="0"/>
              <a:t> </a:t>
            </a:r>
            <a:r>
              <a:rPr lang="en-AU" dirty="0" err="1"/>
              <a:t>thứ</a:t>
            </a:r>
            <a:r>
              <a:rPr lang="en-AU" dirty="0"/>
              <a:t> 2 </a:t>
            </a:r>
            <a:r>
              <a:rPr lang="en-AU" dirty="0" err="1"/>
              <a:t>và</a:t>
            </a:r>
            <a:r>
              <a:rPr lang="en-AU" dirty="0"/>
              <a:t> </a:t>
            </a:r>
            <a:r>
              <a:rPr lang="en-AU" dirty="0" err="1"/>
              <a:t>sẽ</a:t>
            </a:r>
            <a:r>
              <a:rPr lang="en-AU" dirty="0"/>
              <a:t> </a:t>
            </a:r>
            <a:r>
              <a:rPr lang="en-AU" dirty="0" err="1"/>
              <a:t>lấy</a:t>
            </a:r>
            <a:r>
              <a:rPr lang="en-AU" dirty="0"/>
              <a:t> </a:t>
            </a:r>
            <a:r>
              <a:rPr lang="en-AU" dirty="0" err="1"/>
              <a:t>trang</a:t>
            </a:r>
            <a:r>
              <a:rPr lang="en-AU" dirty="0"/>
              <a:t> </a:t>
            </a:r>
            <a:r>
              <a:rPr lang="en-AU" dirty="0" err="1"/>
              <a:t>tín</a:t>
            </a:r>
            <a:r>
              <a:rPr lang="en-AU" dirty="0"/>
              <a:t> </a:t>
            </a:r>
            <a:r>
              <a:rPr lang="en-AU" dirty="0" err="1"/>
              <a:t>chỉ</a:t>
            </a:r>
            <a:r>
              <a:rPr lang="en-AU" dirty="0"/>
              <a:t> </a:t>
            </a:r>
            <a:r>
              <a:rPr lang="en-AU" dirty="0" err="1"/>
              <a:t>làm</a:t>
            </a:r>
            <a:r>
              <a:rPr lang="en-AU" dirty="0"/>
              <a:t> </a:t>
            </a:r>
            <a:r>
              <a:rPr lang="en-AU" dirty="0" err="1"/>
              <a:t>chủ</a:t>
            </a:r>
            <a:r>
              <a:rPr lang="en-AU" dirty="0"/>
              <a:t> </a:t>
            </a:r>
            <a:r>
              <a:rPr lang="en-AU" dirty="0" err="1"/>
              <a:t>đạo</a:t>
            </a:r>
            <a:r>
              <a:rPr lang="en-AU" dirty="0"/>
              <a:t> </a:t>
            </a:r>
            <a:r>
              <a:rPr lang="en-AU" dirty="0" err="1"/>
              <a:t>để</a:t>
            </a:r>
            <a:r>
              <a:rPr lang="en-AU" dirty="0"/>
              <a:t> </a:t>
            </a:r>
            <a:r>
              <a:rPr lang="en-AU" dirty="0" err="1"/>
              <a:t>thiết</a:t>
            </a:r>
            <a:r>
              <a:rPr lang="en-AU" dirty="0"/>
              <a:t> </a:t>
            </a:r>
            <a:r>
              <a:rPr lang="en-AU" dirty="0" err="1"/>
              <a:t>kế</a:t>
            </a:r>
            <a:r>
              <a:rPr lang="en-AU" dirty="0"/>
              <a:t>.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AU" dirty="0" err="1"/>
              <a:t>Ngày</a:t>
            </a:r>
            <a:r>
              <a:rPr lang="en-AU" dirty="0"/>
              <a:t> </a:t>
            </a:r>
            <a:r>
              <a:rPr lang="en-AU" dirty="0" err="1"/>
              <a:t>tiếp</a:t>
            </a:r>
            <a:r>
              <a:rPr lang="en-AU" dirty="0"/>
              <a:t> </a:t>
            </a:r>
            <a:r>
              <a:rPr lang="en-AU" dirty="0" err="1"/>
              <a:t>theo</a:t>
            </a:r>
            <a:r>
              <a:rPr lang="en-AU" dirty="0"/>
              <a:t> </a:t>
            </a:r>
            <a:r>
              <a:rPr lang="en-AU" dirty="0" err="1"/>
              <a:t>nhóm</a:t>
            </a:r>
            <a:r>
              <a:rPr lang="en-AU" dirty="0"/>
              <a:t> </a:t>
            </a:r>
            <a:r>
              <a:rPr lang="en-AU" dirty="0" err="1"/>
              <a:t>đã</a:t>
            </a:r>
            <a:r>
              <a:rPr lang="en-AU" dirty="0"/>
              <a:t> </a:t>
            </a:r>
            <a:r>
              <a:rPr lang="en-AU" dirty="0" err="1"/>
              <a:t>đồng</a:t>
            </a:r>
            <a:r>
              <a:rPr lang="en-AU" dirty="0"/>
              <a:t> ý </a:t>
            </a:r>
            <a:r>
              <a:rPr lang="en-AU" dirty="0" err="1"/>
              <a:t>thêm</a:t>
            </a:r>
            <a:r>
              <a:rPr lang="en-AU" dirty="0"/>
              <a:t> 1 </a:t>
            </a:r>
            <a:r>
              <a:rPr lang="en-AU" dirty="0" err="1"/>
              <a:t>vài</a:t>
            </a:r>
            <a:r>
              <a:rPr lang="en-AU" dirty="0"/>
              <a:t> </a:t>
            </a:r>
            <a:r>
              <a:rPr lang="en-AU" dirty="0" err="1"/>
              <a:t>chức</a:t>
            </a:r>
            <a:r>
              <a:rPr lang="en-AU" dirty="0"/>
              <a:t> </a:t>
            </a:r>
            <a:r>
              <a:rPr lang="en-AU" dirty="0" err="1"/>
              <a:t>năng</a:t>
            </a:r>
            <a:r>
              <a:rPr lang="en-AU" dirty="0"/>
              <a:t> </a:t>
            </a:r>
            <a:r>
              <a:rPr lang="en-AU" dirty="0" err="1"/>
              <a:t>như</a:t>
            </a:r>
            <a:r>
              <a:rPr lang="en-AU" dirty="0"/>
              <a:t>: </a:t>
            </a:r>
            <a:r>
              <a:rPr lang="en-AU" dirty="0" err="1"/>
              <a:t>bảng</a:t>
            </a:r>
            <a:r>
              <a:rPr lang="en-AU" dirty="0"/>
              <a:t> </a:t>
            </a:r>
            <a:r>
              <a:rPr lang="en-AU" dirty="0" err="1"/>
              <a:t>xếp</a:t>
            </a:r>
            <a:r>
              <a:rPr lang="en-AU" dirty="0"/>
              <a:t> </a:t>
            </a:r>
            <a:r>
              <a:rPr lang="en-AU" dirty="0" err="1"/>
              <a:t>hạng</a:t>
            </a:r>
            <a:r>
              <a:rPr lang="en-AU" dirty="0"/>
              <a:t>, </a:t>
            </a:r>
            <a:r>
              <a:rPr lang="en-AU" dirty="0" err="1"/>
              <a:t>hiển</a:t>
            </a:r>
            <a:r>
              <a:rPr lang="en-AU" dirty="0"/>
              <a:t> </a:t>
            </a:r>
            <a:r>
              <a:rPr lang="en-AU" dirty="0" err="1"/>
              <a:t>thị</a:t>
            </a:r>
            <a:r>
              <a:rPr lang="en-AU" dirty="0"/>
              <a:t> </a:t>
            </a:r>
            <a:r>
              <a:rPr lang="en-AU" dirty="0" err="1"/>
              <a:t>thêm</a:t>
            </a:r>
            <a:r>
              <a:rPr lang="en-AU" dirty="0"/>
              <a:t> </a:t>
            </a:r>
            <a:r>
              <a:rPr lang="en-AU" dirty="0" err="1"/>
              <a:t>những</a:t>
            </a:r>
            <a:r>
              <a:rPr lang="en-AU" dirty="0"/>
              <a:t> </a:t>
            </a:r>
            <a:r>
              <a:rPr lang="en-AU" dirty="0" err="1"/>
              <a:t>học</a:t>
            </a:r>
            <a:r>
              <a:rPr lang="en-AU" dirty="0"/>
              <a:t> </a:t>
            </a:r>
            <a:r>
              <a:rPr lang="en-AU" dirty="0" err="1"/>
              <a:t>phần</a:t>
            </a:r>
            <a:r>
              <a:rPr lang="en-AU" dirty="0"/>
              <a:t> </a:t>
            </a:r>
            <a:r>
              <a:rPr lang="en-AU" dirty="0" err="1"/>
              <a:t>đã</a:t>
            </a:r>
            <a:r>
              <a:rPr lang="en-AU" dirty="0"/>
              <a:t> </a:t>
            </a:r>
            <a:r>
              <a:rPr lang="en-AU" dirty="0" err="1"/>
              <a:t>đăng</a:t>
            </a:r>
            <a:r>
              <a:rPr lang="en-AU" dirty="0"/>
              <a:t> </a:t>
            </a:r>
            <a:r>
              <a:rPr lang="en-AU" dirty="0" err="1"/>
              <a:t>ký</a:t>
            </a:r>
            <a:r>
              <a:rPr lang="en-AU" dirty="0"/>
              <a:t> </a:t>
            </a:r>
            <a:r>
              <a:rPr lang="en-AU" dirty="0" err="1"/>
              <a:t>hoặc</a:t>
            </a:r>
            <a:r>
              <a:rPr lang="en-AU" dirty="0"/>
              <a:t> </a:t>
            </a:r>
            <a:r>
              <a:rPr lang="en-AU" dirty="0" err="1"/>
              <a:t>bị</a:t>
            </a:r>
            <a:r>
              <a:rPr lang="en-AU" dirty="0"/>
              <a:t> </a:t>
            </a:r>
            <a:r>
              <a:rPr lang="en-AU" dirty="0" err="1"/>
              <a:t>hủy</a:t>
            </a:r>
            <a:r>
              <a:rPr lang="en-AU" dirty="0"/>
              <a:t>, </a:t>
            </a:r>
            <a:r>
              <a:rPr lang="en-AU" dirty="0" err="1"/>
              <a:t>hiển</a:t>
            </a:r>
            <a:r>
              <a:rPr lang="en-AU" dirty="0"/>
              <a:t> </a:t>
            </a:r>
            <a:r>
              <a:rPr lang="en-AU" dirty="0" err="1"/>
              <a:t>thị</a:t>
            </a:r>
            <a:r>
              <a:rPr lang="en-AU" dirty="0"/>
              <a:t> </a:t>
            </a:r>
            <a:r>
              <a:rPr lang="en-AU" dirty="0" err="1"/>
              <a:t>những</a:t>
            </a:r>
            <a:r>
              <a:rPr lang="en-AU" dirty="0"/>
              <a:t> </a:t>
            </a:r>
            <a:r>
              <a:rPr lang="en-AU" dirty="0" err="1"/>
              <a:t>học</a:t>
            </a:r>
            <a:r>
              <a:rPr lang="en-AU" dirty="0"/>
              <a:t> </a:t>
            </a:r>
            <a:r>
              <a:rPr lang="en-AU" dirty="0" err="1"/>
              <a:t>phần</a:t>
            </a:r>
            <a:r>
              <a:rPr lang="en-AU" dirty="0"/>
              <a:t> </a:t>
            </a:r>
            <a:r>
              <a:rPr lang="en-AU" dirty="0" err="1"/>
              <a:t>chưa</a:t>
            </a:r>
            <a:r>
              <a:rPr lang="en-AU" dirty="0"/>
              <a:t> </a:t>
            </a:r>
            <a:r>
              <a:rPr lang="en-AU" dirty="0" err="1"/>
              <a:t>học</a:t>
            </a:r>
            <a:r>
              <a:rPr lang="en-AU" dirty="0"/>
              <a:t>…</a:t>
            </a: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627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Lên kế hoạch</a:t>
            </a:r>
            <a:endParaRPr dirty="0"/>
          </a:p>
        </p:txBody>
      </p:sp>
      <p:sp>
        <p:nvSpPr>
          <p:cNvPr id="517" name="Google Shape;517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1585048" y="1319960"/>
            <a:ext cx="3476400" cy="15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Nguyễn</a:t>
            </a:r>
            <a:r>
              <a:rPr lang="en-AU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Văn</a:t>
            </a:r>
            <a:r>
              <a:rPr lang="en-AU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Hòa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Trang tra cứu học phần.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9" name="Google Shape;519;p43"/>
          <p:cNvSpPr/>
          <p:nvPr/>
        </p:nvSpPr>
        <p:spPr>
          <a:xfrm>
            <a:off x="5205248" y="1319960"/>
            <a:ext cx="3476400" cy="15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Hồ Quang Đạt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Trang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lịch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sử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đăng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ký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học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phần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sp>
        <p:nvSpPr>
          <p:cNvPr id="520" name="Google Shape;520;p43"/>
          <p:cNvSpPr/>
          <p:nvPr/>
        </p:nvSpPr>
        <p:spPr>
          <a:xfrm>
            <a:off x="1585048" y="3000366"/>
            <a:ext cx="3476400" cy="15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Trang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bảng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xếp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hạng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Võ Duy Long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1" name="Google Shape;521;p43"/>
          <p:cNvSpPr/>
          <p:nvPr/>
        </p:nvSpPr>
        <p:spPr>
          <a:xfrm>
            <a:off x="5205248" y="3000366"/>
            <a:ext cx="3476400" cy="15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Trang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kết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quả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học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AU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tập</a:t>
            </a:r>
            <a:r>
              <a:rPr lang="en-AU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Nguyễn Quốc Anh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2" name="Google Shape;522;p43"/>
          <p:cNvSpPr/>
          <p:nvPr/>
        </p:nvSpPr>
        <p:spPr>
          <a:xfrm>
            <a:off x="3831023" y="164037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3"/>
          <p:cNvSpPr/>
          <p:nvPr/>
        </p:nvSpPr>
        <p:spPr>
          <a:xfrm rot="5400000">
            <a:off x="4005277" y="164037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3"/>
          <p:cNvSpPr/>
          <p:nvPr/>
        </p:nvSpPr>
        <p:spPr>
          <a:xfrm rot="10800000">
            <a:off x="4005277" y="181599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3"/>
          <p:cNvSpPr/>
          <p:nvPr/>
        </p:nvSpPr>
        <p:spPr>
          <a:xfrm rot="-5400000">
            <a:off x="3831023" y="181599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3"/>
          <p:cNvSpPr/>
          <p:nvPr/>
        </p:nvSpPr>
        <p:spPr>
          <a:xfrm>
            <a:off x="4387498" y="2144565"/>
            <a:ext cx="321776" cy="4422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AU" b="1" dirty="0">
                <a:solidFill>
                  <a:schemeClr val="lt1"/>
                </a:solidFill>
                <a:latin typeface="Barlow"/>
              </a:rPr>
              <a:t>H</a:t>
            </a:r>
            <a:endParaRPr b="1" i="0" dirty="0">
              <a:ln>
                <a:noFill/>
              </a:ln>
              <a:solidFill>
                <a:schemeClr val="lt1"/>
              </a:solidFill>
              <a:latin typeface="Barlow"/>
            </a:endParaRPr>
          </a:p>
        </p:txBody>
      </p:sp>
      <p:sp>
        <p:nvSpPr>
          <p:cNvPr id="527" name="Google Shape;527;p43"/>
          <p:cNvSpPr/>
          <p:nvPr/>
        </p:nvSpPr>
        <p:spPr>
          <a:xfrm>
            <a:off x="5403118" y="2152284"/>
            <a:ext cx="513236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AU" b="1" i="0" dirty="0">
                <a:ln>
                  <a:noFill/>
                </a:ln>
                <a:solidFill>
                  <a:schemeClr val="lt1"/>
                </a:solidFill>
                <a:latin typeface="Barlow"/>
              </a:rPr>
              <a:t>Đ</a:t>
            </a:r>
            <a:endParaRPr b="1" i="0" dirty="0">
              <a:ln>
                <a:noFill/>
              </a:ln>
              <a:solidFill>
                <a:schemeClr val="lt1"/>
              </a:solidFill>
              <a:latin typeface="Barlow"/>
            </a:endParaRPr>
          </a:p>
        </p:txBody>
      </p:sp>
      <p:sp>
        <p:nvSpPr>
          <p:cNvPr id="528" name="Google Shape;528;p43"/>
          <p:cNvSpPr/>
          <p:nvPr/>
        </p:nvSpPr>
        <p:spPr>
          <a:xfrm>
            <a:off x="4352911" y="3250940"/>
            <a:ext cx="325482" cy="4440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AU" b="1" dirty="0">
                <a:solidFill>
                  <a:schemeClr val="lt1"/>
                </a:solidFill>
                <a:latin typeface="Barlow"/>
              </a:rPr>
              <a:t>L</a:t>
            </a:r>
            <a:endParaRPr b="1" i="0" dirty="0">
              <a:ln>
                <a:noFill/>
              </a:ln>
              <a:solidFill>
                <a:schemeClr val="lt1"/>
              </a:solidFill>
              <a:latin typeface="Barlow"/>
            </a:endParaRPr>
          </a:p>
        </p:txBody>
      </p:sp>
      <p:sp>
        <p:nvSpPr>
          <p:cNvPr id="529" name="Google Shape;529;p43"/>
          <p:cNvSpPr/>
          <p:nvPr/>
        </p:nvSpPr>
        <p:spPr>
          <a:xfrm>
            <a:off x="5517377" y="3258659"/>
            <a:ext cx="326099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AU" b="1" dirty="0">
                <a:solidFill>
                  <a:schemeClr val="lt1"/>
                </a:solidFill>
                <a:latin typeface="Barlow"/>
              </a:rPr>
              <a:t>A</a:t>
            </a:r>
            <a:endParaRPr b="1" i="0" dirty="0">
              <a:ln>
                <a:noFill/>
              </a:ln>
              <a:solidFill>
                <a:schemeClr val="lt1"/>
              </a:solidFill>
              <a:latin typeface="Barlow"/>
            </a:endParaRPr>
          </a:p>
        </p:txBody>
      </p:sp>
      <p:grpSp>
        <p:nvGrpSpPr>
          <p:cNvPr id="530" name="Google Shape;530;p43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531" name="Google Shape;531;p4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AC9655B-348F-B8FB-1D2A-15E2436ABC9E}"/>
              </a:ext>
            </a:extLst>
          </p:cNvPr>
          <p:cNvSpPr txBox="1"/>
          <p:nvPr/>
        </p:nvSpPr>
        <p:spPr>
          <a:xfrm>
            <a:off x="1285660" y="4553025"/>
            <a:ext cx="785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1.1 </a:t>
            </a:r>
            <a:r>
              <a:rPr lang="en-AU" dirty="0" err="1"/>
              <a:t>Phân</a:t>
            </a:r>
            <a:r>
              <a:rPr lang="en-AU" dirty="0"/>
              <a:t> chia </a:t>
            </a:r>
            <a:r>
              <a:rPr lang="en-AU" dirty="0" err="1"/>
              <a:t>công</a:t>
            </a:r>
            <a:r>
              <a:rPr lang="en-AU" dirty="0"/>
              <a:t> </a:t>
            </a:r>
            <a:r>
              <a:rPr lang="en-AU" dirty="0" err="1"/>
              <a:t>việc</a:t>
            </a:r>
            <a:r>
              <a:rPr lang="en-AU" dirty="0"/>
              <a:t> </a:t>
            </a:r>
            <a:r>
              <a:rPr lang="en-AU" dirty="0" err="1"/>
              <a:t>cụ</a:t>
            </a:r>
            <a:r>
              <a:rPr lang="en-AU" dirty="0"/>
              <a:t> </a:t>
            </a:r>
            <a:r>
              <a:rPr lang="en-AU" dirty="0" err="1"/>
              <a:t>thể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21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Lên kế hoạch</a:t>
            </a:r>
            <a:endParaRPr dirty="0"/>
          </a:p>
        </p:txBody>
      </p:sp>
      <p:sp>
        <p:nvSpPr>
          <p:cNvPr id="722" name="Google Shape;722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723" name="Google Shape;723;p48"/>
          <p:cNvGraphicFramePr/>
          <p:nvPr>
            <p:extLst>
              <p:ext uri="{D42A27DB-BD31-4B8C-83A1-F6EECF244321}">
                <p14:modId xmlns:p14="http://schemas.microsoft.com/office/powerpoint/2010/main" val="2319996220"/>
              </p:ext>
            </p:extLst>
          </p:nvPr>
        </p:nvGraphicFramePr>
        <p:xfrm>
          <a:off x="1691297" y="1321375"/>
          <a:ext cx="6946266" cy="3034850"/>
        </p:xfrm>
        <a:graphic>
          <a:graphicData uri="http://schemas.openxmlformats.org/drawingml/2006/table">
            <a:tbl>
              <a:tblPr>
                <a:noFill/>
                <a:tableStyleId>{2FAFD12A-2A65-4255-B111-476A2ECDBF96}</a:tableStyleId>
              </a:tblPr>
              <a:tblGrid>
                <a:gridCol w="881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0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07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47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TUẦN 1</a:t>
                      </a:r>
                      <a:endParaRPr sz="7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7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TUẦN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7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TUẦN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TUẦN 4</a:t>
                      </a:r>
                      <a:endParaRPr sz="7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7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TUẦN 5</a:t>
                      </a:r>
                      <a:endParaRPr sz="7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TUẦN 6</a:t>
                      </a:r>
                      <a:endParaRPr sz="700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8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Thứ 4</a:t>
                      </a:r>
                      <a:endParaRPr sz="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9:00 – 11:30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9:00 – 11:30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9:00 – 11:30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9:00 – 11:30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9:00 – 11:30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9:00 – 11:30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8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Thứ</a:t>
                      </a: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5</a:t>
                      </a:r>
                      <a:endParaRPr sz="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7:00 – 9:00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7:00 – 9:00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7:00 – 9:00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7:00 – 9:00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7:00 – 9:00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7:00 – 9:00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Thứ 6</a:t>
                      </a:r>
                      <a:endParaRPr sz="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19:00 – 21:00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19:00 – 21:00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19:00 – 21:00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8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Thứ 7</a:t>
                      </a:r>
                      <a:endParaRPr sz="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24" name="Google Shape;724;p48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725" name="Google Shape;725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B3EE97-B5CA-AA07-C883-2613FA7A29C7}"/>
              </a:ext>
            </a:extLst>
          </p:cNvPr>
          <p:cNvSpPr txBox="1"/>
          <p:nvPr/>
        </p:nvSpPr>
        <p:spPr>
          <a:xfrm>
            <a:off x="1285660" y="4553025"/>
            <a:ext cx="785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>
                <a:solidFill>
                  <a:srgbClr val="FFC000"/>
                </a:solidFill>
              </a:rPr>
              <a:t>1.2 </a:t>
            </a:r>
            <a:r>
              <a:rPr lang="en-AU" b="1" i="1" dirty="0" err="1">
                <a:solidFill>
                  <a:srgbClr val="FFC000"/>
                </a:solidFill>
              </a:rPr>
              <a:t>Thời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gian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làm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việc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cụ</a:t>
            </a:r>
            <a:r>
              <a:rPr lang="en-AU" b="1" i="1" dirty="0">
                <a:solidFill>
                  <a:srgbClr val="FFC000"/>
                </a:solidFill>
              </a:rPr>
              <a:t> </a:t>
            </a:r>
            <a:r>
              <a:rPr lang="en-AU" b="1" i="1" dirty="0" err="1">
                <a:solidFill>
                  <a:srgbClr val="FFC000"/>
                </a:solidFill>
              </a:rPr>
              <a:t>thể</a:t>
            </a:r>
            <a:r>
              <a:rPr lang="en-AU" b="1" i="1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1247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Lên kế hoạch</a:t>
            </a:r>
            <a:endParaRPr dirty="0"/>
          </a:p>
        </p:txBody>
      </p:sp>
      <p:sp>
        <p:nvSpPr>
          <p:cNvPr id="8" name="Google Shape;129;p19">
            <a:extLst>
              <a:ext uri="{FF2B5EF4-FFF2-40B4-BE49-F238E27FC236}">
                <a16:creationId xmlns:a16="http://schemas.microsoft.com/office/drawing/2014/main" id="{80DEDFAB-78ED-2600-CC59-8EE6CE4B7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AU" dirty="0" err="1"/>
              <a:t>Thuận</a:t>
            </a:r>
            <a:r>
              <a:rPr lang="en-AU" dirty="0"/>
              <a:t> </a:t>
            </a:r>
            <a:r>
              <a:rPr lang="en-AU" dirty="0" err="1"/>
              <a:t>lợi</a:t>
            </a:r>
            <a:r>
              <a:rPr lang="en-AU" dirty="0"/>
              <a:t>: </a:t>
            </a:r>
          </a:p>
          <a:p>
            <a:pPr marL="406400" lvl="0" indent="-342900" algn="l" rtl="0">
              <a:spcBef>
                <a:spcPts val="600"/>
              </a:spcBef>
              <a:spcAft>
                <a:spcPts val="0"/>
              </a:spcAft>
              <a:buSzPts val="2600"/>
              <a:buFont typeface="Wingdings" panose="05000000000000000000" pitchFamily="2" charset="2"/>
              <a:buChar char="Ø"/>
            </a:pPr>
            <a:r>
              <a:rPr lang="en-AU" dirty="0" err="1"/>
              <a:t>Các</a:t>
            </a:r>
            <a:r>
              <a:rPr lang="en-AU" dirty="0"/>
              <a:t> </a:t>
            </a:r>
            <a:r>
              <a:rPr lang="en-AU" dirty="0" err="1"/>
              <a:t>thành</a:t>
            </a:r>
            <a:r>
              <a:rPr lang="en-AU" dirty="0"/>
              <a:t> </a:t>
            </a:r>
            <a:r>
              <a:rPr lang="en-AU" dirty="0" err="1"/>
              <a:t>viên</a:t>
            </a:r>
            <a:r>
              <a:rPr lang="en-AU" dirty="0"/>
              <a:t> trong </a:t>
            </a:r>
            <a:r>
              <a:rPr lang="en-AU" dirty="0" err="1"/>
              <a:t>nhóm</a:t>
            </a:r>
            <a:r>
              <a:rPr lang="en-AU" dirty="0"/>
              <a:t> </a:t>
            </a:r>
            <a:r>
              <a:rPr lang="en-AU" dirty="0" err="1"/>
              <a:t>đều</a:t>
            </a:r>
            <a:r>
              <a:rPr lang="en-AU" dirty="0"/>
              <a:t> </a:t>
            </a:r>
            <a:r>
              <a:rPr lang="en-AU" dirty="0" err="1"/>
              <a:t>đưa</a:t>
            </a:r>
            <a:r>
              <a:rPr lang="en-AU" dirty="0"/>
              <a:t> </a:t>
            </a:r>
            <a:r>
              <a:rPr lang="en-AU" dirty="0" err="1"/>
              <a:t>ra</a:t>
            </a:r>
            <a:r>
              <a:rPr lang="en-AU" dirty="0"/>
              <a:t> </a:t>
            </a:r>
            <a:r>
              <a:rPr lang="en-AU" dirty="0" err="1"/>
              <a:t>các</a:t>
            </a:r>
            <a:r>
              <a:rPr lang="en-AU" dirty="0"/>
              <a:t> ý </a:t>
            </a:r>
            <a:r>
              <a:rPr lang="en-AU" dirty="0" err="1"/>
              <a:t>kiến</a:t>
            </a:r>
            <a:r>
              <a:rPr lang="en-AU" dirty="0"/>
              <a:t> </a:t>
            </a:r>
            <a:r>
              <a:rPr lang="en-AU" dirty="0" err="1"/>
              <a:t>của</a:t>
            </a:r>
            <a:r>
              <a:rPr lang="en-AU" dirty="0"/>
              <a:t> </a:t>
            </a:r>
            <a:r>
              <a:rPr lang="en-AU" dirty="0" err="1"/>
              <a:t>mình</a:t>
            </a:r>
            <a:r>
              <a:rPr lang="en-AU" dirty="0"/>
              <a:t>.</a:t>
            </a:r>
          </a:p>
          <a:p>
            <a:pPr marL="406400" lvl="0" indent="-342900" algn="l" rtl="0">
              <a:spcBef>
                <a:spcPts val="600"/>
              </a:spcBef>
              <a:spcAft>
                <a:spcPts val="0"/>
              </a:spcAft>
              <a:buSzPts val="2600"/>
              <a:buFont typeface="Wingdings" panose="05000000000000000000" pitchFamily="2" charset="2"/>
              <a:buChar char="Ø"/>
            </a:pPr>
            <a:r>
              <a:rPr lang="en-AU" dirty="0" err="1"/>
              <a:t>Trưởng</a:t>
            </a:r>
            <a:r>
              <a:rPr lang="en-AU" dirty="0"/>
              <a:t> </a:t>
            </a:r>
            <a:r>
              <a:rPr lang="en-AU" dirty="0" err="1"/>
              <a:t>nhóm</a:t>
            </a:r>
            <a:r>
              <a:rPr lang="en-AU" dirty="0"/>
              <a:t> </a:t>
            </a:r>
            <a:r>
              <a:rPr lang="en-AU" dirty="0" err="1"/>
              <a:t>biết</a:t>
            </a:r>
            <a:r>
              <a:rPr lang="en-AU" dirty="0"/>
              <a:t> </a:t>
            </a:r>
            <a:r>
              <a:rPr lang="en-AU" dirty="0" err="1"/>
              <a:t>lắng</a:t>
            </a:r>
            <a:r>
              <a:rPr lang="en-AU" dirty="0"/>
              <a:t> </a:t>
            </a:r>
            <a:r>
              <a:rPr lang="en-AU" dirty="0" err="1"/>
              <a:t>nghe</a:t>
            </a:r>
            <a:r>
              <a:rPr lang="en-AU" dirty="0"/>
              <a:t> ý </a:t>
            </a:r>
            <a:r>
              <a:rPr lang="en-AU" dirty="0" err="1"/>
              <a:t>kiến</a:t>
            </a:r>
            <a:r>
              <a:rPr lang="en-AU" dirty="0"/>
              <a:t> </a:t>
            </a:r>
            <a:r>
              <a:rPr lang="en-AU" dirty="0" err="1"/>
              <a:t>của</a:t>
            </a:r>
            <a:r>
              <a:rPr lang="en-AU" dirty="0"/>
              <a:t> </a:t>
            </a:r>
            <a:r>
              <a:rPr lang="en-AU" dirty="0" err="1"/>
              <a:t>từng</a:t>
            </a:r>
            <a:r>
              <a:rPr lang="en-AU" dirty="0"/>
              <a:t> </a:t>
            </a:r>
            <a:r>
              <a:rPr lang="en-AU" dirty="0" err="1"/>
              <a:t>thành</a:t>
            </a:r>
            <a:r>
              <a:rPr lang="en-AU" dirty="0"/>
              <a:t> </a:t>
            </a:r>
            <a:r>
              <a:rPr lang="en-AU" dirty="0" err="1"/>
              <a:t>viên</a:t>
            </a:r>
            <a:r>
              <a:rPr lang="en-AU" dirty="0"/>
              <a:t>.</a:t>
            </a:r>
          </a:p>
          <a:p>
            <a:pPr marL="406400" lvl="0" indent="-342900" algn="l" rtl="0">
              <a:spcBef>
                <a:spcPts val="600"/>
              </a:spcBef>
              <a:spcAft>
                <a:spcPts val="0"/>
              </a:spcAft>
              <a:buSzPts val="2600"/>
              <a:buFont typeface="Wingdings" panose="05000000000000000000" pitchFamily="2" charset="2"/>
              <a:buChar char="Ø"/>
            </a:pPr>
            <a:r>
              <a:rPr lang="en-AU" dirty="0"/>
              <a:t> </a:t>
            </a:r>
            <a:r>
              <a:rPr lang="en-AU" dirty="0" err="1"/>
              <a:t>Vì</a:t>
            </a:r>
            <a:r>
              <a:rPr lang="en-AU" dirty="0"/>
              <a:t> </a:t>
            </a:r>
            <a:r>
              <a:rPr lang="en-AU" dirty="0" err="1"/>
              <a:t>các</a:t>
            </a:r>
            <a:r>
              <a:rPr lang="en-AU" dirty="0"/>
              <a:t> </a:t>
            </a:r>
            <a:r>
              <a:rPr lang="en-AU" dirty="0" err="1"/>
              <a:t>thành</a:t>
            </a:r>
            <a:r>
              <a:rPr lang="en-AU" dirty="0"/>
              <a:t> </a:t>
            </a:r>
            <a:r>
              <a:rPr lang="en-AU" dirty="0" err="1"/>
              <a:t>viên</a:t>
            </a:r>
            <a:r>
              <a:rPr lang="en-AU" dirty="0"/>
              <a:t> trong </a:t>
            </a:r>
            <a:r>
              <a:rPr lang="en-AU" dirty="0" err="1"/>
              <a:t>nhóm</a:t>
            </a:r>
            <a:r>
              <a:rPr lang="en-AU" dirty="0"/>
              <a:t> </a:t>
            </a:r>
            <a:r>
              <a:rPr lang="en-AU" dirty="0" err="1"/>
              <a:t>đã</a:t>
            </a:r>
            <a:r>
              <a:rPr lang="en-AU" dirty="0"/>
              <a:t> </a:t>
            </a:r>
            <a:r>
              <a:rPr lang="en-AU" dirty="0" err="1"/>
              <a:t>từng</a:t>
            </a:r>
            <a:r>
              <a:rPr lang="en-AU" dirty="0"/>
              <a:t> </a:t>
            </a:r>
            <a:r>
              <a:rPr lang="en-AU" dirty="0" err="1"/>
              <a:t>làm</a:t>
            </a:r>
            <a:r>
              <a:rPr lang="en-AU" dirty="0"/>
              <a:t> </a:t>
            </a:r>
            <a:r>
              <a:rPr lang="en-AU" dirty="0" err="1"/>
              <a:t>việc</a:t>
            </a:r>
            <a:r>
              <a:rPr lang="en-AU" dirty="0"/>
              <a:t> </a:t>
            </a:r>
            <a:r>
              <a:rPr lang="en-AU" dirty="0" err="1"/>
              <a:t>với</a:t>
            </a:r>
            <a:r>
              <a:rPr lang="en-AU" dirty="0"/>
              <a:t> </a:t>
            </a:r>
            <a:r>
              <a:rPr lang="en-AU" dirty="0" err="1"/>
              <a:t>nhau</a:t>
            </a:r>
            <a:r>
              <a:rPr lang="en-AU" dirty="0"/>
              <a:t> </a:t>
            </a:r>
            <a:r>
              <a:rPr lang="en-AU" dirty="0" err="1"/>
              <a:t>nên</a:t>
            </a:r>
            <a:r>
              <a:rPr lang="en-AU" dirty="0"/>
              <a:t> </a:t>
            </a:r>
            <a:r>
              <a:rPr lang="en-AU" dirty="0" err="1"/>
              <a:t>việc</a:t>
            </a:r>
            <a:r>
              <a:rPr lang="en-AU" dirty="0"/>
              <a:t> </a:t>
            </a:r>
            <a:r>
              <a:rPr lang="en-AU" dirty="0" err="1"/>
              <a:t>thảo</a:t>
            </a:r>
            <a:r>
              <a:rPr lang="en-AU" dirty="0"/>
              <a:t> </a:t>
            </a:r>
            <a:r>
              <a:rPr lang="en-AU" dirty="0" err="1"/>
              <a:t>luận</a:t>
            </a:r>
            <a:r>
              <a:rPr lang="en-AU" dirty="0"/>
              <a:t> </a:t>
            </a:r>
            <a:r>
              <a:rPr lang="en-AU" dirty="0" err="1"/>
              <a:t>diễn</a:t>
            </a:r>
            <a:r>
              <a:rPr lang="en-AU" dirty="0"/>
              <a:t> </a:t>
            </a:r>
            <a:r>
              <a:rPr lang="en-AU" dirty="0" err="1"/>
              <a:t>ra</a:t>
            </a:r>
            <a:r>
              <a:rPr lang="en-AU" dirty="0"/>
              <a:t> </a:t>
            </a:r>
            <a:r>
              <a:rPr lang="en-AU" dirty="0" err="1"/>
              <a:t>khá</a:t>
            </a:r>
            <a:r>
              <a:rPr lang="en-AU" dirty="0"/>
              <a:t> </a:t>
            </a:r>
            <a:r>
              <a:rPr lang="en-AU" dirty="0" err="1"/>
              <a:t>suôn</a:t>
            </a:r>
            <a:r>
              <a:rPr lang="en-AU" dirty="0"/>
              <a:t> </a:t>
            </a:r>
            <a:r>
              <a:rPr lang="en-AU" dirty="0" err="1"/>
              <a:t>sẻ</a:t>
            </a:r>
            <a:r>
              <a:rPr lang="en-AU" dirty="0"/>
              <a:t> </a:t>
            </a:r>
            <a:r>
              <a:rPr lang="en-AU" dirty="0" err="1"/>
              <a:t>và</a:t>
            </a:r>
            <a:r>
              <a:rPr lang="en-AU" dirty="0"/>
              <a:t> </a:t>
            </a:r>
            <a:r>
              <a:rPr lang="en-AU" dirty="0" err="1"/>
              <a:t>nhanh</a:t>
            </a:r>
            <a:r>
              <a:rPr lang="en-AU" dirty="0"/>
              <a:t> </a:t>
            </a:r>
            <a:r>
              <a:rPr lang="en-AU" dirty="0" err="1"/>
              <a:t>chóng</a:t>
            </a:r>
            <a:r>
              <a:rPr lang="en-AU" dirty="0"/>
              <a:t>.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Google Shape;102;p1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336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Lên kế hoạch</a:t>
            </a:r>
            <a:endParaRPr dirty="0"/>
          </a:p>
        </p:txBody>
      </p:sp>
      <p:sp>
        <p:nvSpPr>
          <p:cNvPr id="8" name="Google Shape;129;p19">
            <a:extLst>
              <a:ext uri="{FF2B5EF4-FFF2-40B4-BE49-F238E27FC236}">
                <a16:creationId xmlns:a16="http://schemas.microsoft.com/office/drawing/2014/main" id="{80DEDFAB-78ED-2600-CC59-8EE6CE4B7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AU" dirty="0" err="1"/>
              <a:t>Thuận</a:t>
            </a:r>
            <a:r>
              <a:rPr lang="en-AU" dirty="0"/>
              <a:t> </a:t>
            </a:r>
            <a:r>
              <a:rPr lang="en-AU" dirty="0" err="1"/>
              <a:t>lợi</a:t>
            </a:r>
            <a:r>
              <a:rPr lang="en-AU" dirty="0"/>
              <a:t>: </a:t>
            </a:r>
          </a:p>
          <a:p>
            <a:pPr marL="406400" lvl="0" indent="-342900" algn="l" rtl="0">
              <a:spcBef>
                <a:spcPts val="600"/>
              </a:spcBef>
              <a:spcAft>
                <a:spcPts val="0"/>
              </a:spcAft>
              <a:buSzPts val="2600"/>
              <a:buFont typeface="Wingdings" panose="05000000000000000000" pitchFamily="2" charset="2"/>
              <a:buChar char="Ø"/>
            </a:pPr>
            <a:r>
              <a:rPr lang="en-AU" dirty="0" err="1"/>
              <a:t>Các</a:t>
            </a:r>
            <a:r>
              <a:rPr lang="en-AU" dirty="0"/>
              <a:t> </a:t>
            </a:r>
            <a:r>
              <a:rPr lang="en-AU" dirty="0" err="1"/>
              <a:t>thành</a:t>
            </a:r>
            <a:r>
              <a:rPr lang="en-AU" dirty="0"/>
              <a:t> </a:t>
            </a:r>
            <a:r>
              <a:rPr lang="en-AU" dirty="0" err="1"/>
              <a:t>viên</a:t>
            </a:r>
            <a:r>
              <a:rPr lang="en-AU" dirty="0"/>
              <a:t> trong </a:t>
            </a:r>
            <a:r>
              <a:rPr lang="en-AU" dirty="0" err="1"/>
              <a:t>nhóm</a:t>
            </a:r>
            <a:r>
              <a:rPr lang="en-AU" dirty="0"/>
              <a:t> </a:t>
            </a:r>
            <a:r>
              <a:rPr lang="en-AU" dirty="0" err="1"/>
              <a:t>luôn</a:t>
            </a:r>
            <a:r>
              <a:rPr lang="en-AU" dirty="0"/>
              <a:t> </a:t>
            </a:r>
            <a:r>
              <a:rPr lang="en-AU" dirty="0" err="1"/>
              <a:t>có</a:t>
            </a:r>
            <a:r>
              <a:rPr lang="en-AU" dirty="0"/>
              <a:t> </a:t>
            </a:r>
            <a:r>
              <a:rPr lang="en-AU" dirty="0" err="1"/>
              <a:t>trách</a:t>
            </a:r>
            <a:r>
              <a:rPr lang="en-AU" dirty="0"/>
              <a:t> </a:t>
            </a:r>
            <a:r>
              <a:rPr lang="en-AU" dirty="0" err="1"/>
              <a:t>nhiệm</a:t>
            </a:r>
            <a:r>
              <a:rPr lang="en-AU" dirty="0"/>
              <a:t> </a:t>
            </a:r>
            <a:r>
              <a:rPr lang="en-AU" dirty="0" err="1"/>
              <a:t>với</a:t>
            </a:r>
            <a:r>
              <a:rPr lang="en-AU" dirty="0"/>
              <a:t> </a:t>
            </a:r>
            <a:r>
              <a:rPr lang="en-AU" dirty="0" err="1"/>
              <a:t>mỗi</a:t>
            </a:r>
            <a:r>
              <a:rPr lang="en-AU" dirty="0"/>
              <a:t> </a:t>
            </a:r>
            <a:r>
              <a:rPr lang="en-AU" dirty="0" err="1"/>
              <a:t>phần</a:t>
            </a:r>
            <a:r>
              <a:rPr lang="en-AU" dirty="0"/>
              <a:t> </a:t>
            </a:r>
            <a:r>
              <a:rPr lang="en-AU" dirty="0" err="1"/>
              <a:t>mà</a:t>
            </a:r>
            <a:r>
              <a:rPr lang="en-AU" dirty="0"/>
              <a:t> </a:t>
            </a:r>
            <a:r>
              <a:rPr lang="en-AU" dirty="0" err="1"/>
              <a:t>mình</a:t>
            </a:r>
            <a:r>
              <a:rPr lang="en-AU" dirty="0"/>
              <a:t> </a:t>
            </a:r>
            <a:r>
              <a:rPr lang="en-AU" dirty="0" err="1"/>
              <a:t>được</a:t>
            </a:r>
            <a:r>
              <a:rPr lang="en-AU" dirty="0"/>
              <a:t> </a:t>
            </a:r>
            <a:r>
              <a:rPr lang="en-AU" dirty="0" err="1"/>
              <a:t>giao</a:t>
            </a:r>
            <a:r>
              <a:rPr lang="en-AU" dirty="0"/>
              <a:t>.</a:t>
            </a:r>
          </a:p>
          <a:p>
            <a:pPr marL="406400" lvl="0" indent="-342900" algn="l" rtl="0">
              <a:spcBef>
                <a:spcPts val="600"/>
              </a:spcBef>
              <a:spcAft>
                <a:spcPts val="0"/>
              </a:spcAft>
              <a:buSzPts val="2600"/>
              <a:buFontTx/>
              <a:buChar char="-"/>
            </a:pPr>
            <a:endParaRPr lang="en-AU"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Google Shape;102;p1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163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Lên kế hoạch</a:t>
            </a:r>
            <a:endParaRPr dirty="0"/>
          </a:p>
        </p:txBody>
      </p:sp>
      <p:sp>
        <p:nvSpPr>
          <p:cNvPr id="8" name="Google Shape;129;p19">
            <a:extLst>
              <a:ext uri="{FF2B5EF4-FFF2-40B4-BE49-F238E27FC236}">
                <a16:creationId xmlns:a16="http://schemas.microsoft.com/office/drawing/2014/main" id="{80DEDFAB-78ED-2600-CC59-8EE6CE4B7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AU" dirty="0" err="1"/>
              <a:t>Khó</a:t>
            </a:r>
            <a:r>
              <a:rPr lang="en-AU" dirty="0"/>
              <a:t> </a:t>
            </a:r>
            <a:r>
              <a:rPr lang="en-AU" dirty="0" err="1"/>
              <a:t>khăn</a:t>
            </a:r>
            <a:r>
              <a:rPr lang="en-AU" dirty="0"/>
              <a:t>:</a:t>
            </a:r>
          </a:p>
          <a:p>
            <a:pPr marL="406400" lvl="0" indent="-342900" algn="l" rtl="0">
              <a:spcBef>
                <a:spcPts val="600"/>
              </a:spcBef>
              <a:spcAft>
                <a:spcPts val="0"/>
              </a:spcAft>
              <a:buSzPts val="2600"/>
              <a:buFont typeface="Wingdings" panose="05000000000000000000" pitchFamily="2" charset="2"/>
              <a:buChar char="Ø"/>
            </a:pPr>
            <a:r>
              <a:rPr lang="en-AU" dirty="0" err="1"/>
              <a:t>Đôi</a:t>
            </a:r>
            <a:r>
              <a:rPr lang="en-AU" dirty="0"/>
              <a:t> </a:t>
            </a:r>
            <a:r>
              <a:rPr lang="en-AU" dirty="0" err="1"/>
              <a:t>khi</a:t>
            </a:r>
            <a:r>
              <a:rPr lang="en-AU" dirty="0"/>
              <a:t> </a:t>
            </a:r>
            <a:r>
              <a:rPr lang="en-AU" dirty="0" err="1"/>
              <a:t>các</a:t>
            </a:r>
            <a:r>
              <a:rPr lang="en-AU" dirty="0"/>
              <a:t> </a:t>
            </a:r>
            <a:r>
              <a:rPr lang="en-AU" dirty="0" err="1"/>
              <a:t>thành</a:t>
            </a:r>
            <a:r>
              <a:rPr lang="en-AU" dirty="0"/>
              <a:t> </a:t>
            </a:r>
            <a:r>
              <a:rPr lang="en-AU" dirty="0" err="1"/>
              <a:t>viên</a:t>
            </a:r>
            <a:r>
              <a:rPr lang="en-AU" dirty="0"/>
              <a:t> trong </a:t>
            </a:r>
            <a:r>
              <a:rPr lang="en-AU" dirty="0" err="1"/>
              <a:t>nhóm</a:t>
            </a:r>
            <a:r>
              <a:rPr lang="en-AU" dirty="0"/>
              <a:t> </a:t>
            </a:r>
            <a:r>
              <a:rPr lang="en-AU" dirty="0" err="1"/>
              <a:t>có</a:t>
            </a:r>
            <a:r>
              <a:rPr lang="en-AU" dirty="0"/>
              <a:t> </a:t>
            </a:r>
            <a:r>
              <a:rPr lang="en-AU" dirty="0" err="1"/>
              <a:t>những</a:t>
            </a:r>
            <a:r>
              <a:rPr lang="en-AU" dirty="0"/>
              <a:t> ý </a:t>
            </a:r>
            <a:r>
              <a:rPr lang="en-AU" dirty="0" err="1"/>
              <a:t>kiến</a:t>
            </a:r>
            <a:r>
              <a:rPr lang="en-AU" dirty="0"/>
              <a:t> </a:t>
            </a:r>
            <a:r>
              <a:rPr lang="en-AU" dirty="0" err="1"/>
              <a:t>bất</a:t>
            </a:r>
            <a:r>
              <a:rPr lang="en-AU" dirty="0"/>
              <a:t> </a:t>
            </a:r>
            <a:r>
              <a:rPr lang="en-AU" dirty="0" err="1"/>
              <a:t>đồng</a:t>
            </a:r>
            <a:r>
              <a:rPr lang="en-AU" dirty="0"/>
              <a:t> </a:t>
            </a:r>
            <a:r>
              <a:rPr lang="en-AU" dirty="0" err="1"/>
              <a:t>dẫn</a:t>
            </a:r>
            <a:r>
              <a:rPr lang="en-AU" dirty="0"/>
              <a:t> </a:t>
            </a:r>
            <a:r>
              <a:rPr lang="en-AU" dirty="0" err="1"/>
              <a:t>đến</a:t>
            </a:r>
            <a:r>
              <a:rPr lang="en-AU" dirty="0"/>
              <a:t> </a:t>
            </a:r>
            <a:r>
              <a:rPr lang="en-AU" dirty="0" err="1"/>
              <a:t>cãi</a:t>
            </a:r>
            <a:r>
              <a:rPr lang="en-AU" dirty="0"/>
              <a:t> </a:t>
            </a:r>
            <a:r>
              <a:rPr lang="en-AU" dirty="0" err="1"/>
              <a:t>nhau</a:t>
            </a:r>
            <a:r>
              <a:rPr lang="en-AU" dirty="0"/>
              <a:t>.</a:t>
            </a:r>
          </a:p>
          <a:p>
            <a:pPr marL="406400" lvl="0" indent="-342900" algn="l" rtl="0">
              <a:spcBef>
                <a:spcPts val="600"/>
              </a:spcBef>
              <a:spcAft>
                <a:spcPts val="0"/>
              </a:spcAft>
              <a:buSzPts val="2600"/>
              <a:buFontTx/>
              <a:buChar char="-"/>
            </a:pPr>
            <a:endParaRPr lang="en-AU" dirty="0"/>
          </a:p>
          <a:p>
            <a:pPr marL="63500" lvl="0" indent="0" algn="l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lang="en-AU" dirty="0"/>
          </a:p>
          <a:p>
            <a:pPr marL="406400" lvl="0" indent="-342900" algn="l" rtl="0">
              <a:spcBef>
                <a:spcPts val="600"/>
              </a:spcBef>
              <a:spcAft>
                <a:spcPts val="0"/>
              </a:spcAft>
              <a:buSzPts val="2600"/>
              <a:buFontTx/>
              <a:buChar char="-"/>
            </a:pPr>
            <a:endParaRPr lang="en-AU"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Google Shape;102;p1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6694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1F1F1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1529</Words>
  <Application>Microsoft Office PowerPoint</Application>
  <PresentationFormat>On-screen Show (16:9)</PresentationFormat>
  <Paragraphs>213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Wingdings</vt:lpstr>
      <vt:lpstr>Barlow</vt:lpstr>
      <vt:lpstr>Calibri</vt:lpstr>
      <vt:lpstr>Arial</vt:lpstr>
      <vt:lpstr>Basset template</vt:lpstr>
      <vt:lpstr>THỰC HÀNH LÀM VIỆC NHÓM.</vt:lpstr>
      <vt:lpstr>PowerPoint Presentation</vt:lpstr>
      <vt:lpstr>1. Lên kế hoạch:</vt:lpstr>
      <vt:lpstr>1. Lên kế hoạch</vt:lpstr>
      <vt:lpstr>1. Lên kế hoạch</vt:lpstr>
      <vt:lpstr>1. Lên kế hoạch</vt:lpstr>
      <vt:lpstr>1. Lên kế hoạch</vt:lpstr>
      <vt:lpstr>1. Lên kế hoạch</vt:lpstr>
      <vt:lpstr>1. Lên kế hoạch</vt:lpstr>
      <vt:lpstr>2. Kết quả làm việc:</vt:lpstr>
      <vt:lpstr>PowerPoint Presentation</vt:lpstr>
      <vt:lpstr>Công việc hàng tuần</vt:lpstr>
      <vt:lpstr>Kết quả:</vt:lpstr>
      <vt:lpstr>Kết quả:</vt:lpstr>
      <vt:lpstr>Kết quả:</vt:lpstr>
      <vt:lpstr>Kết quả: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Công việc hàng tuần</vt:lpstr>
      <vt:lpstr>CREDITS</vt:lpstr>
      <vt:lpstr>CREDITS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Chỉnh sửa bổ sung:</vt:lpstr>
      <vt:lpstr>PowerPoint Presentation</vt:lpstr>
      <vt:lpstr>PowerPoint Presentation</vt:lpstr>
      <vt:lpstr>PowerPoint Presentation</vt:lpstr>
      <vt:lpstr>Cảm ơn thầy và các bạn đã lắng nghe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THỰC HÀNH LÀM VIỆC NHÓM.</dc:title>
  <cp:lastModifiedBy>Vo Duy Long</cp:lastModifiedBy>
  <cp:revision>30</cp:revision>
  <dcterms:modified xsi:type="dcterms:W3CDTF">2022-11-08T13:57:33Z</dcterms:modified>
</cp:coreProperties>
</file>